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69"/>
  </p:notesMasterIdLst>
  <p:sldIdLst>
    <p:sldId id="256" r:id="rId2"/>
    <p:sldId id="257" r:id="rId3"/>
    <p:sldId id="287" r:id="rId4"/>
    <p:sldId id="286" r:id="rId5"/>
    <p:sldId id="285" r:id="rId6"/>
    <p:sldId id="288" r:id="rId7"/>
    <p:sldId id="284" r:id="rId8"/>
    <p:sldId id="283" r:id="rId9"/>
    <p:sldId id="308" r:id="rId10"/>
    <p:sldId id="309" r:id="rId11"/>
    <p:sldId id="289" r:id="rId12"/>
    <p:sldId id="290" r:id="rId13"/>
    <p:sldId id="282" r:id="rId14"/>
    <p:sldId id="258" r:id="rId15"/>
    <p:sldId id="310" r:id="rId16"/>
    <p:sldId id="291" r:id="rId17"/>
    <p:sldId id="302" r:id="rId18"/>
    <p:sldId id="311" r:id="rId19"/>
    <p:sldId id="303" r:id="rId20"/>
    <p:sldId id="312" r:id="rId21"/>
    <p:sldId id="304" r:id="rId22"/>
    <p:sldId id="313" r:id="rId23"/>
    <p:sldId id="292" r:id="rId24"/>
    <p:sldId id="294" r:id="rId25"/>
    <p:sldId id="293" r:id="rId26"/>
    <p:sldId id="297" r:id="rId27"/>
    <p:sldId id="299" r:id="rId28"/>
    <p:sldId id="314" r:id="rId29"/>
    <p:sldId id="296" r:id="rId30"/>
    <p:sldId id="298" r:id="rId31"/>
    <p:sldId id="315" r:id="rId32"/>
    <p:sldId id="305" r:id="rId33"/>
    <p:sldId id="306" r:id="rId34"/>
    <p:sldId id="316" r:id="rId35"/>
    <p:sldId id="307" r:id="rId36"/>
    <p:sldId id="259" r:id="rId37"/>
    <p:sldId id="260" r:id="rId38"/>
    <p:sldId id="317" r:id="rId39"/>
    <p:sldId id="261" r:id="rId40"/>
    <p:sldId id="262" r:id="rId41"/>
    <p:sldId id="263" r:id="rId42"/>
    <p:sldId id="264" r:id="rId43"/>
    <p:sldId id="318" r:id="rId44"/>
    <p:sldId id="319" r:id="rId45"/>
    <p:sldId id="265" r:id="rId46"/>
    <p:sldId id="266" r:id="rId47"/>
    <p:sldId id="267" r:id="rId48"/>
    <p:sldId id="268" r:id="rId49"/>
    <p:sldId id="269" r:id="rId50"/>
    <p:sldId id="270" r:id="rId51"/>
    <p:sldId id="275" r:id="rId52"/>
    <p:sldId id="276" r:id="rId53"/>
    <p:sldId id="277" r:id="rId54"/>
    <p:sldId id="295" r:id="rId55"/>
    <p:sldId id="320" r:id="rId56"/>
    <p:sldId id="321" r:id="rId57"/>
    <p:sldId id="322" r:id="rId58"/>
    <p:sldId id="323" r:id="rId59"/>
    <p:sldId id="324" r:id="rId60"/>
    <p:sldId id="325" r:id="rId61"/>
    <p:sldId id="278" r:id="rId62"/>
    <p:sldId id="326" r:id="rId63"/>
    <p:sldId id="279" r:id="rId64"/>
    <p:sldId id="280" r:id="rId65"/>
    <p:sldId id="281" r:id="rId66"/>
    <p:sldId id="300" r:id="rId67"/>
    <p:sldId id="301" r:id="rId68"/>
  </p:sldIdLst>
  <p:sldSz cx="9144000" cy="6858000" type="screen4x3"/>
  <p:notesSz cx="9144000" cy="6858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Varsayılan Bölüm" id="{0CE55321-AA98-4AF4-882F-4A553E6E8816}">
          <p14:sldIdLst>
            <p14:sldId id="256"/>
            <p14:sldId id="257"/>
            <p14:sldId id="287"/>
            <p14:sldId id="286"/>
            <p14:sldId id="285"/>
            <p14:sldId id="288"/>
          </p14:sldIdLst>
        </p14:section>
        <p14:section name="top percent" id="{1F9ECE01-A012-4BB9-B6AB-D68ABAD0E1DE}">
          <p14:sldIdLst>
            <p14:sldId id="284"/>
            <p14:sldId id="283"/>
            <p14:sldId id="308"/>
            <p14:sldId id="309"/>
            <p14:sldId id="289"/>
          </p14:sldIdLst>
        </p14:section>
        <p14:section name="bir tabloyu kopyalama" id="{AA2A5256-987D-4AB2-BC28-C0F321574D21}">
          <p14:sldIdLst>
            <p14:sldId id="290"/>
          </p14:sldIdLst>
        </p14:section>
        <p14:section name="fonksiyonlar" id="{8E9F9144-E56C-48D0-901F-6B82E807E2E3}">
          <p14:sldIdLst>
            <p14:sldId id="282"/>
            <p14:sldId id="258"/>
            <p14:sldId id="310"/>
            <p14:sldId id="291"/>
            <p14:sldId id="302"/>
            <p14:sldId id="311"/>
            <p14:sldId id="303"/>
            <p14:sldId id="312"/>
            <p14:sldId id="304"/>
            <p14:sldId id="313"/>
            <p14:sldId id="292"/>
            <p14:sldId id="294"/>
            <p14:sldId id="293"/>
            <p14:sldId id="297"/>
            <p14:sldId id="299"/>
            <p14:sldId id="314"/>
            <p14:sldId id="296"/>
            <p14:sldId id="298"/>
            <p14:sldId id="315"/>
            <p14:sldId id="305"/>
            <p14:sldId id="306"/>
            <p14:sldId id="316"/>
            <p14:sldId id="307"/>
            <p14:sldId id="259"/>
            <p14:sldId id="260"/>
            <p14:sldId id="317"/>
            <p14:sldId id="261"/>
            <p14:sldId id="262"/>
            <p14:sldId id="263"/>
            <p14:sldId id="264"/>
            <p14:sldId id="318"/>
            <p14:sldId id="319"/>
            <p14:sldId id="265"/>
            <p14:sldId id="266"/>
            <p14:sldId id="267"/>
            <p14:sldId id="268"/>
            <p14:sldId id="269"/>
            <p14:sldId id="270"/>
            <p14:sldId id="275"/>
            <p14:sldId id="276"/>
            <p14:sldId id="277"/>
            <p14:sldId id="295"/>
            <p14:sldId id="320"/>
            <p14:sldId id="321"/>
            <p14:sldId id="322"/>
            <p14:sldId id="323"/>
            <p14:sldId id="324"/>
            <p14:sldId id="325"/>
            <p14:sldId id="278"/>
            <p14:sldId id="326"/>
            <p14:sldId id="279"/>
            <p14:sldId id="280"/>
            <p14:sldId id="281"/>
            <p14:sldId id="300"/>
            <p14:sldId id="30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B4B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5256" autoAdjust="0"/>
  </p:normalViewPr>
  <p:slideViewPr>
    <p:cSldViewPr>
      <p:cViewPr varScale="1">
        <p:scale>
          <a:sx n="96" d="100"/>
          <a:sy n="96" d="100"/>
        </p:scale>
        <p:origin x="994" y="7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 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336942-179D-450F-8FB9-129888BDF6D0}" type="datetimeFigureOut">
              <a:rPr lang="tr-TR" smtClean="0"/>
              <a:t>2.03.2025</a:t>
            </a:fld>
            <a:endParaRPr lang="tr-TR"/>
          </a:p>
        </p:txBody>
      </p:sp>
      <p:sp>
        <p:nvSpPr>
          <p:cNvPr id="4" name="Slayt Resmi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857250"/>
            <a:ext cx="30861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02C19D-CD60-4825-B86A-DAFABE0558E7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3360993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 userDrawn="1"/>
        </p:nvSpPr>
        <p:spPr>
          <a:xfrm>
            <a:off x="0" y="0"/>
            <a:ext cx="9143999" cy="685799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63217" y="980389"/>
            <a:ext cx="6417564" cy="20364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rgbClr val="4B4B4B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639"/>
              </a:lnSpc>
            </a:pPr>
            <a:r>
              <a:rPr lang="tr-TR" spc="-15"/>
              <a:t>02.04.2012</a:t>
            </a:r>
            <a:endParaRPr spc="-15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rgbClr val="4B4B4B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1639"/>
              </a:lnSpc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  <p:sp>
        <p:nvSpPr>
          <p:cNvPr id="7" name="Altbilgi Yer Tutucusu 3">
            <a:extLst>
              <a:ext uri="{FF2B5EF4-FFF2-40B4-BE49-F238E27FC236}">
                <a16:creationId xmlns:a16="http://schemas.microsoft.com/office/drawing/2014/main" id="{859A1B99-0323-31DA-4494-CC47DDC674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682230" y="6414623"/>
            <a:ext cx="3840480" cy="443377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tr-TR" sz="900" b="1" dirty="0">
                <a:solidFill>
                  <a:schemeClr val="accent5">
                    <a:lumMod val="50000"/>
                  </a:schemeClr>
                </a:solidFill>
              </a:rPr>
              <a:t>Adem AKKUŞ </a:t>
            </a:r>
            <a:r>
              <a:rPr lang="tr-TR" sz="900" dirty="0">
                <a:solidFill>
                  <a:schemeClr val="accent1">
                    <a:lumMod val="50000"/>
                  </a:schemeClr>
                </a:solidFill>
              </a:rPr>
              <a:t/>
            </a:r>
            <a:br>
              <a:rPr lang="tr-TR" sz="900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tr-TR" sz="1100" b="1" dirty="0">
                <a:solidFill>
                  <a:schemeClr val="accent5">
                    <a:lumMod val="50000"/>
                  </a:schemeClr>
                </a:solidFill>
              </a:rPr>
              <a:t>|</a:t>
            </a:r>
            <a:r>
              <a:rPr lang="tr-TR" sz="900" dirty="0">
                <a:solidFill>
                  <a:schemeClr val="accent1">
                    <a:lumMod val="50000"/>
                  </a:schemeClr>
                </a:solidFill>
              </a:rPr>
              <a:t> Bilgisayar Mühendisi </a:t>
            </a:r>
            <a:r>
              <a:rPr lang="tr-TR" sz="1100" b="1" dirty="0">
                <a:solidFill>
                  <a:schemeClr val="accent5">
                    <a:lumMod val="50000"/>
                  </a:schemeClr>
                </a:solidFill>
              </a:rPr>
              <a:t>|</a:t>
            </a:r>
            <a:r>
              <a:rPr lang="tr-TR" sz="900" dirty="0">
                <a:solidFill>
                  <a:schemeClr val="accent1">
                    <a:lumMod val="50000"/>
                  </a:schemeClr>
                </a:solidFill>
              </a:rPr>
              <a:t> Uzm. Bilişim </a:t>
            </a:r>
            <a:r>
              <a:rPr lang="tr-TR" sz="900" dirty="0" err="1">
                <a:solidFill>
                  <a:schemeClr val="accent1">
                    <a:lumMod val="50000"/>
                  </a:schemeClr>
                </a:solidFill>
              </a:rPr>
              <a:t>Tekn</a:t>
            </a:r>
            <a:r>
              <a:rPr lang="tr-TR" sz="900" dirty="0">
                <a:solidFill>
                  <a:schemeClr val="accent1">
                    <a:lumMod val="50000"/>
                  </a:schemeClr>
                </a:solidFill>
              </a:rPr>
              <a:t>. </a:t>
            </a:r>
            <a:r>
              <a:rPr lang="tr-TR" sz="900" dirty="0" err="1">
                <a:solidFill>
                  <a:schemeClr val="accent1">
                    <a:lumMod val="50000"/>
                  </a:schemeClr>
                </a:solidFill>
              </a:rPr>
              <a:t>Öğrt</a:t>
            </a:r>
            <a:r>
              <a:rPr lang="tr-TR" sz="900" dirty="0">
                <a:solidFill>
                  <a:schemeClr val="accent1">
                    <a:lumMod val="50000"/>
                  </a:schemeClr>
                </a:solidFill>
              </a:rPr>
              <a:t>. </a:t>
            </a:r>
            <a:r>
              <a:rPr lang="tr-TR" sz="1100" b="1" dirty="0">
                <a:solidFill>
                  <a:schemeClr val="accent5">
                    <a:lumMod val="50000"/>
                  </a:schemeClr>
                </a:solidFill>
              </a:rPr>
              <a:t>|</a:t>
            </a:r>
            <a:r>
              <a:rPr lang="tr-TR" sz="900" dirty="0">
                <a:solidFill>
                  <a:schemeClr val="accent1">
                    <a:lumMod val="50000"/>
                  </a:schemeClr>
                </a:solidFill>
              </a:rPr>
              <a:t> Eğitmen</a:t>
            </a:r>
            <a:endParaRPr lang="tr-TR" sz="90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rgbClr val="66CCFF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rgbClr val="4B4B4B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639"/>
              </a:lnSpc>
            </a:pPr>
            <a:r>
              <a:rPr lang="tr-TR" spc="-15"/>
              <a:t>02.04.2012</a:t>
            </a:r>
            <a:endParaRPr spc="-15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rgbClr val="4B4B4B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1639"/>
              </a:lnSpc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  <p:sp>
        <p:nvSpPr>
          <p:cNvPr id="7" name="Altbilgi Yer Tutucusu 3">
            <a:extLst>
              <a:ext uri="{FF2B5EF4-FFF2-40B4-BE49-F238E27FC236}">
                <a16:creationId xmlns:a16="http://schemas.microsoft.com/office/drawing/2014/main" id="{E403D985-0F4F-0E20-7DE2-F036B7539B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682230" y="6414623"/>
            <a:ext cx="3840480" cy="443377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tr-TR" sz="900" b="1" dirty="0">
                <a:solidFill>
                  <a:schemeClr val="accent5">
                    <a:lumMod val="50000"/>
                  </a:schemeClr>
                </a:solidFill>
              </a:rPr>
              <a:t>Adem AKKUŞ </a:t>
            </a:r>
            <a:r>
              <a:rPr lang="tr-TR" sz="900" dirty="0">
                <a:solidFill>
                  <a:schemeClr val="accent1">
                    <a:lumMod val="50000"/>
                  </a:schemeClr>
                </a:solidFill>
              </a:rPr>
              <a:t/>
            </a:r>
            <a:br>
              <a:rPr lang="tr-TR" sz="900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tr-TR" sz="1100" b="1" dirty="0">
                <a:solidFill>
                  <a:schemeClr val="accent5">
                    <a:lumMod val="50000"/>
                  </a:schemeClr>
                </a:solidFill>
              </a:rPr>
              <a:t>|</a:t>
            </a:r>
            <a:r>
              <a:rPr lang="tr-TR" sz="900" dirty="0">
                <a:solidFill>
                  <a:schemeClr val="accent1">
                    <a:lumMod val="50000"/>
                  </a:schemeClr>
                </a:solidFill>
              </a:rPr>
              <a:t> Bilgisayar Mühendisi </a:t>
            </a:r>
            <a:r>
              <a:rPr lang="tr-TR" sz="1100" b="1" dirty="0">
                <a:solidFill>
                  <a:schemeClr val="accent5">
                    <a:lumMod val="50000"/>
                  </a:schemeClr>
                </a:solidFill>
              </a:rPr>
              <a:t>|</a:t>
            </a:r>
            <a:r>
              <a:rPr lang="tr-TR" sz="900" dirty="0">
                <a:solidFill>
                  <a:schemeClr val="accent1">
                    <a:lumMod val="50000"/>
                  </a:schemeClr>
                </a:solidFill>
              </a:rPr>
              <a:t> Uzm. Bilişim </a:t>
            </a:r>
            <a:r>
              <a:rPr lang="tr-TR" sz="900" dirty="0" err="1">
                <a:solidFill>
                  <a:schemeClr val="accent1">
                    <a:lumMod val="50000"/>
                  </a:schemeClr>
                </a:solidFill>
              </a:rPr>
              <a:t>Tekn</a:t>
            </a:r>
            <a:r>
              <a:rPr lang="tr-TR" sz="900" dirty="0">
                <a:solidFill>
                  <a:schemeClr val="accent1">
                    <a:lumMod val="50000"/>
                  </a:schemeClr>
                </a:solidFill>
              </a:rPr>
              <a:t>. </a:t>
            </a:r>
            <a:r>
              <a:rPr lang="tr-TR" sz="900" dirty="0" err="1">
                <a:solidFill>
                  <a:schemeClr val="accent1">
                    <a:lumMod val="50000"/>
                  </a:schemeClr>
                </a:solidFill>
              </a:rPr>
              <a:t>Öğrt</a:t>
            </a:r>
            <a:r>
              <a:rPr lang="tr-TR" sz="900" dirty="0">
                <a:solidFill>
                  <a:schemeClr val="accent1">
                    <a:lumMod val="50000"/>
                  </a:schemeClr>
                </a:solidFill>
              </a:rPr>
              <a:t>. </a:t>
            </a:r>
            <a:r>
              <a:rPr lang="tr-TR" sz="1100" b="1" dirty="0">
                <a:solidFill>
                  <a:schemeClr val="accent5">
                    <a:lumMod val="50000"/>
                  </a:schemeClr>
                </a:solidFill>
              </a:rPr>
              <a:t>|</a:t>
            </a:r>
            <a:r>
              <a:rPr lang="tr-TR" sz="900" dirty="0">
                <a:solidFill>
                  <a:schemeClr val="accent1">
                    <a:lumMod val="50000"/>
                  </a:schemeClr>
                </a:solidFill>
              </a:rPr>
              <a:t> Eğitmen</a:t>
            </a:r>
            <a:endParaRPr lang="tr-TR" sz="90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rgbClr val="66CCFF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rgbClr val="4B4B4B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639"/>
              </a:lnSpc>
            </a:pPr>
            <a:r>
              <a:rPr lang="tr-TR" spc="-15"/>
              <a:t>02.04.2012</a:t>
            </a:r>
            <a:endParaRPr spc="-15" dirty="0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rgbClr val="4B4B4B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1639"/>
              </a:lnSpc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  <p:sp>
        <p:nvSpPr>
          <p:cNvPr id="8" name="Altbilgi Yer Tutucusu 3">
            <a:extLst>
              <a:ext uri="{FF2B5EF4-FFF2-40B4-BE49-F238E27FC236}">
                <a16:creationId xmlns:a16="http://schemas.microsoft.com/office/drawing/2014/main" id="{6AC04E08-E552-98FC-0E3F-E8C7FF61C65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682230" y="6414623"/>
            <a:ext cx="3840480" cy="443377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tr-TR" sz="900" b="1" dirty="0">
                <a:solidFill>
                  <a:schemeClr val="accent5">
                    <a:lumMod val="50000"/>
                  </a:schemeClr>
                </a:solidFill>
              </a:rPr>
              <a:t>Adem AKKUŞ </a:t>
            </a:r>
            <a:r>
              <a:rPr lang="tr-TR" sz="900" dirty="0">
                <a:solidFill>
                  <a:schemeClr val="accent1">
                    <a:lumMod val="50000"/>
                  </a:schemeClr>
                </a:solidFill>
              </a:rPr>
              <a:t/>
            </a:r>
            <a:br>
              <a:rPr lang="tr-TR" sz="900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tr-TR" sz="1100" b="1" dirty="0">
                <a:solidFill>
                  <a:schemeClr val="accent5">
                    <a:lumMod val="50000"/>
                  </a:schemeClr>
                </a:solidFill>
              </a:rPr>
              <a:t>|</a:t>
            </a:r>
            <a:r>
              <a:rPr lang="tr-TR" sz="900" dirty="0">
                <a:solidFill>
                  <a:schemeClr val="accent1">
                    <a:lumMod val="50000"/>
                  </a:schemeClr>
                </a:solidFill>
              </a:rPr>
              <a:t> Bilgisayar Mühendisi </a:t>
            </a:r>
            <a:r>
              <a:rPr lang="tr-TR" sz="1100" b="1" dirty="0">
                <a:solidFill>
                  <a:schemeClr val="accent5">
                    <a:lumMod val="50000"/>
                  </a:schemeClr>
                </a:solidFill>
              </a:rPr>
              <a:t>|</a:t>
            </a:r>
            <a:r>
              <a:rPr lang="tr-TR" sz="900" dirty="0">
                <a:solidFill>
                  <a:schemeClr val="accent1">
                    <a:lumMod val="50000"/>
                  </a:schemeClr>
                </a:solidFill>
              </a:rPr>
              <a:t> Uzm. Bilişim </a:t>
            </a:r>
            <a:r>
              <a:rPr lang="tr-TR" sz="900" dirty="0" err="1">
                <a:solidFill>
                  <a:schemeClr val="accent1">
                    <a:lumMod val="50000"/>
                  </a:schemeClr>
                </a:solidFill>
              </a:rPr>
              <a:t>Tekn</a:t>
            </a:r>
            <a:r>
              <a:rPr lang="tr-TR" sz="900" dirty="0">
                <a:solidFill>
                  <a:schemeClr val="accent1">
                    <a:lumMod val="50000"/>
                  </a:schemeClr>
                </a:solidFill>
              </a:rPr>
              <a:t>. </a:t>
            </a:r>
            <a:r>
              <a:rPr lang="tr-TR" sz="900" dirty="0" err="1">
                <a:solidFill>
                  <a:schemeClr val="accent1">
                    <a:lumMod val="50000"/>
                  </a:schemeClr>
                </a:solidFill>
              </a:rPr>
              <a:t>Öğrt</a:t>
            </a:r>
            <a:r>
              <a:rPr lang="tr-TR" sz="900" dirty="0">
                <a:solidFill>
                  <a:schemeClr val="accent1">
                    <a:lumMod val="50000"/>
                  </a:schemeClr>
                </a:solidFill>
              </a:rPr>
              <a:t>. </a:t>
            </a:r>
            <a:r>
              <a:rPr lang="tr-TR" sz="1100" b="1" dirty="0">
                <a:solidFill>
                  <a:schemeClr val="accent5">
                    <a:lumMod val="50000"/>
                  </a:schemeClr>
                </a:solidFill>
              </a:rPr>
              <a:t>|</a:t>
            </a:r>
            <a:r>
              <a:rPr lang="tr-TR" sz="900" dirty="0">
                <a:solidFill>
                  <a:schemeClr val="accent1">
                    <a:lumMod val="50000"/>
                  </a:schemeClr>
                </a:solidFill>
              </a:rPr>
              <a:t> Eğitmen</a:t>
            </a:r>
            <a:endParaRPr lang="tr-TR" sz="900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rgbClr val="66CCFF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rgbClr val="4B4B4B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639"/>
              </a:lnSpc>
            </a:pPr>
            <a:r>
              <a:rPr lang="tr-TR" spc="-15"/>
              <a:t>02.04.2012</a:t>
            </a:r>
            <a:endParaRPr spc="-15" dirty="0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rgbClr val="4B4B4B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1639"/>
              </a:lnSpc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  <p:sp>
        <p:nvSpPr>
          <p:cNvPr id="6" name="Altbilgi Yer Tutucusu 3">
            <a:extLst>
              <a:ext uri="{FF2B5EF4-FFF2-40B4-BE49-F238E27FC236}">
                <a16:creationId xmlns:a16="http://schemas.microsoft.com/office/drawing/2014/main" id="{2D939F5B-7075-A968-6326-06B221271A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682230" y="6414623"/>
            <a:ext cx="3840480" cy="443377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tr-TR" sz="900" b="1" dirty="0">
                <a:solidFill>
                  <a:schemeClr val="accent5">
                    <a:lumMod val="50000"/>
                  </a:schemeClr>
                </a:solidFill>
              </a:rPr>
              <a:t>Adem AKKUŞ </a:t>
            </a:r>
            <a:r>
              <a:rPr lang="tr-TR" sz="900" dirty="0">
                <a:solidFill>
                  <a:schemeClr val="accent1">
                    <a:lumMod val="50000"/>
                  </a:schemeClr>
                </a:solidFill>
              </a:rPr>
              <a:t/>
            </a:r>
            <a:br>
              <a:rPr lang="tr-TR" sz="900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tr-TR" sz="1100" b="1" dirty="0">
                <a:solidFill>
                  <a:schemeClr val="accent5">
                    <a:lumMod val="50000"/>
                  </a:schemeClr>
                </a:solidFill>
              </a:rPr>
              <a:t>|</a:t>
            </a:r>
            <a:r>
              <a:rPr lang="tr-TR" sz="900" dirty="0">
                <a:solidFill>
                  <a:schemeClr val="accent1">
                    <a:lumMod val="50000"/>
                  </a:schemeClr>
                </a:solidFill>
              </a:rPr>
              <a:t> Bilgisayar Mühendisi </a:t>
            </a:r>
            <a:r>
              <a:rPr lang="tr-TR" sz="1100" b="1" dirty="0">
                <a:solidFill>
                  <a:schemeClr val="accent5">
                    <a:lumMod val="50000"/>
                  </a:schemeClr>
                </a:solidFill>
              </a:rPr>
              <a:t>|</a:t>
            </a:r>
            <a:r>
              <a:rPr lang="tr-TR" sz="900" dirty="0">
                <a:solidFill>
                  <a:schemeClr val="accent1">
                    <a:lumMod val="50000"/>
                  </a:schemeClr>
                </a:solidFill>
              </a:rPr>
              <a:t> Uzm. Bilişim </a:t>
            </a:r>
            <a:r>
              <a:rPr lang="tr-TR" sz="900" dirty="0" err="1">
                <a:solidFill>
                  <a:schemeClr val="accent1">
                    <a:lumMod val="50000"/>
                  </a:schemeClr>
                </a:solidFill>
              </a:rPr>
              <a:t>Tekn</a:t>
            </a:r>
            <a:r>
              <a:rPr lang="tr-TR" sz="900" dirty="0">
                <a:solidFill>
                  <a:schemeClr val="accent1">
                    <a:lumMod val="50000"/>
                  </a:schemeClr>
                </a:solidFill>
              </a:rPr>
              <a:t>. </a:t>
            </a:r>
            <a:r>
              <a:rPr lang="tr-TR" sz="900" dirty="0" err="1">
                <a:solidFill>
                  <a:schemeClr val="accent1">
                    <a:lumMod val="50000"/>
                  </a:schemeClr>
                </a:solidFill>
              </a:rPr>
              <a:t>Öğrt</a:t>
            </a:r>
            <a:r>
              <a:rPr lang="tr-TR" sz="900" dirty="0">
                <a:solidFill>
                  <a:schemeClr val="accent1">
                    <a:lumMod val="50000"/>
                  </a:schemeClr>
                </a:solidFill>
              </a:rPr>
              <a:t>. </a:t>
            </a:r>
            <a:r>
              <a:rPr lang="tr-TR" sz="1100" b="1" dirty="0">
                <a:solidFill>
                  <a:schemeClr val="accent5">
                    <a:lumMod val="50000"/>
                  </a:schemeClr>
                </a:solidFill>
              </a:rPr>
              <a:t>|</a:t>
            </a:r>
            <a:r>
              <a:rPr lang="tr-TR" sz="900" dirty="0">
                <a:solidFill>
                  <a:schemeClr val="accent1">
                    <a:lumMod val="50000"/>
                  </a:schemeClr>
                </a:solidFill>
              </a:rPr>
              <a:t> Eğitmen</a:t>
            </a:r>
            <a:endParaRPr lang="tr-TR" sz="90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rgbClr val="4B4B4B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639"/>
              </a:lnSpc>
            </a:pPr>
            <a:r>
              <a:rPr lang="tr-TR" spc="-15"/>
              <a:t>02.04.2012</a:t>
            </a:r>
            <a:endParaRPr spc="-15" dirty="0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rgbClr val="4B4B4B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1639"/>
              </a:lnSpc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  <p:sp>
        <p:nvSpPr>
          <p:cNvPr id="5" name="Altbilgi Yer Tutucusu 3">
            <a:extLst>
              <a:ext uri="{FF2B5EF4-FFF2-40B4-BE49-F238E27FC236}">
                <a16:creationId xmlns:a16="http://schemas.microsoft.com/office/drawing/2014/main" id="{EA56AF69-A37C-E824-17CF-936D809B39A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682230" y="6414623"/>
            <a:ext cx="3840480" cy="443377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tr-TR" sz="900" b="1" dirty="0">
                <a:solidFill>
                  <a:schemeClr val="accent5">
                    <a:lumMod val="50000"/>
                  </a:schemeClr>
                </a:solidFill>
              </a:rPr>
              <a:t>Adem AKKUŞ </a:t>
            </a:r>
            <a:r>
              <a:rPr lang="tr-TR" sz="900" dirty="0">
                <a:solidFill>
                  <a:schemeClr val="accent1">
                    <a:lumMod val="50000"/>
                  </a:schemeClr>
                </a:solidFill>
              </a:rPr>
              <a:t/>
            </a:r>
            <a:br>
              <a:rPr lang="tr-TR" sz="900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tr-TR" sz="1100" b="1" dirty="0">
                <a:solidFill>
                  <a:schemeClr val="accent5">
                    <a:lumMod val="50000"/>
                  </a:schemeClr>
                </a:solidFill>
              </a:rPr>
              <a:t>|</a:t>
            </a:r>
            <a:r>
              <a:rPr lang="tr-TR" sz="900" dirty="0">
                <a:solidFill>
                  <a:schemeClr val="accent1">
                    <a:lumMod val="50000"/>
                  </a:schemeClr>
                </a:solidFill>
              </a:rPr>
              <a:t> Bilgisayar Mühendisi </a:t>
            </a:r>
            <a:r>
              <a:rPr lang="tr-TR" sz="1100" b="1" dirty="0">
                <a:solidFill>
                  <a:schemeClr val="accent5">
                    <a:lumMod val="50000"/>
                  </a:schemeClr>
                </a:solidFill>
              </a:rPr>
              <a:t>|</a:t>
            </a:r>
            <a:r>
              <a:rPr lang="tr-TR" sz="900" dirty="0">
                <a:solidFill>
                  <a:schemeClr val="accent1">
                    <a:lumMod val="50000"/>
                  </a:schemeClr>
                </a:solidFill>
              </a:rPr>
              <a:t> Uzm. Bilişim </a:t>
            </a:r>
            <a:r>
              <a:rPr lang="tr-TR" sz="900" dirty="0" err="1">
                <a:solidFill>
                  <a:schemeClr val="accent1">
                    <a:lumMod val="50000"/>
                  </a:schemeClr>
                </a:solidFill>
              </a:rPr>
              <a:t>Tekn</a:t>
            </a:r>
            <a:r>
              <a:rPr lang="tr-TR" sz="900" dirty="0">
                <a:solidFill>
                  <a:schemeClr val="accent1">
                    <a:lumMod val="50000"/>
                  </a:schemeClr>
                </a:solidFill>
              </a:rPr>
              <a:t>. </a:t>
            </a:r>
            <a:r>
              <a:rPr lang="tr-TR" sz="900" dirty="0" err="1">
                <a:solidFill>
                  <a:schemeClr val="accent1">
                    <a:lumMod val="50000"/>
                  </a:schemeClr>
                </a:solidFill>
              </a:rPr>
              <a:t>Öğrt</a:t>
            </a:r>
            <a:r>
              <a:rPr lang="tr-TR" sz="900" dirty="0">
                <a:solidFill>
                  <a:schemeClr val="accent1">
                    <a:lumMod val="50000"/>
                  </a:schemeClr>
                </a:solidFill>
              </a:rPr>
              <a:t>. </a:t>
            </a:r>
            <a:r>
              <a:rPr lang="tr-TR" sz="1100" b="1" dirty="0">
                <a:solidFill>
                  <a:schemeClr val="accent5">
                    <a:lumMod val="50000"/>
                  </a:schemeClr>
                </a:solidFill>
              </a:rPr>
              <a:t>|</a:t>
            </a:r>
            <a:r>
              <a:rPr lang="tr-TR" sz="900" dirty="0">
                <a:solidFill>
                  <a:schemeClr val="accent1">
                    <a:lumMod val="50000"/>
                  </a:schemeClr>
                </a:solidFill>
              </a:rPr>
              <a:t> Eğitmen</a:t>
            </a:r>
            <a:endParaRPr lang="tr-TR" sz="900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9143999" cy="685799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69417" y="537794"/>
            <a:ext cx="7805165" cy="5746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0" i="0">
                <a:solidFill>
                  <a:srgbClr val="66CCFF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39546" y="2702560"/>
            <a:ext cx="8604885" cy="17500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536244" y="6458795"/>
            <a:ext cx="904875" cy="2235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>
                <a:solidFill>
                  <a:srgbClr val="4B4B4B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639"/>
              </a:lnSpc>
            </a:pPr>
            <a:r>
              <a:rPr lang="tr-TR" spc="-15"/>
              <a:t>02.04.2012</a:t>
            </a:r>
            <a:endParaRPr spc="-15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364981" y="6458795"/>
            <a:ext cx="272415" cy="2235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>
                <a:solidFill>
                  <a:srgbClr val="4B4B4B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1639"/>
              </a:lnSpc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  <p:sp>
        <p:nvSpPr>
          <p:cNvPr id="7" name="Altbilgi Yer Tutucusu 3">
            <a:extLst>
              <a:ext uri="{FF2B5EF4-FFF2-40B4-BE49-F238E27FC236}">
                <a16:creationId xmlns:a16="http://schemas.microsoft.com/office/drawing/2014/main" id="{6707155F-9715-0972-8739-27B24D8FB2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682230" y="6414623"/>
            <a:ext cx="3840480" cy="443377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tr-TR" sz="900" b="1" dirty="0">
                <a:solidFill>
                  <a:schemeClr val="accent5">
                    <a:lumMod val="50000"/>
                  </a:schemeClr>
                </a:solidFill>
              </a:rPr>
              <a:t>Adem AKKUŞ </a:t>
            </a:r>
            <a:r>
              <a:rPr lang="tr-TR" sz="900" dirty="0">
                <a:solidFill>
                  <a:schemeClr val="accent1">
                    <a:lumMod val="50000"/>
                  </a:schemeClr>
                </a:solidFill>
              </a:rPr>
              <a:t/>
            </a:r>
            <a:br>
              <a:rPr lang="tr-TR" sz="900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tr-TR" sz="1100" b="1" dirty="0">
                <a:solidFill>
                  <a:schemeClr val="accent5">
                    <a:lumMod val="50000"/>
                  </a:schemeClr>
                </a:solidFill>
              </a:rPr>
              <a:t>|</a:t>
            </a:r>
            <a:r>
              <a:rPr lang="tr-TR" sz="900" dirty="0">
                <a:solidFill>
                  <a:schemeClr val="accent1">
                    <a:lumMod val="50000"/>
                  </a:schemeClr>
                </a:solidFill>
              </a:rPr>
              <a:t> Bilgisayar Mühendisi </a:t>
            </a:r>
            <a:r>
              <a:rPr lang="tr-TR" sz="1100" b="1" dirty="0">
                <a:solidFill>
                  <a:schemeClr val="accent5">
                    <a:lumMod val="50000"/>
                  </a:schemeClr>
                </a:solidFill>
              </a:rPr>
              <a:t>|</a:t>
            </a:r>
            <a:r>
              <a:rPr lang="tr-TR" sz="900" dirty="0">
                <a:solidFill>
                  <a:schemeClr val="accent1">
                    <a:lumMod val="50000"/>
                  </a:schemeClr>
                </a:solidFill>
              </a:rPr>
              <a:t> Uzm. Bilişim </a:t>
            </a:r>
            <a:r>
              <a:rPr lang="tr-TR" sz="900" dirty="0" err="1">
                <a:solidFill>
                  <a:schemeClr val="accent1">
                    <a:lumMod val="50000"/>
                  </a:schemeClr>
                </a:solidFill>
              </a:rPr>
              <a:t>Tekn</a:t>
            </a:r>
            <a:r>
              <a:rPr lang="tr-TR" sz="900" dirty="0">
                <a:solidFill>
                  <a:schemeClr val="accent1">
                    <a:lumMod val="50000"/>
                  </a:schemeClr>
                </a:solidFill>
              </a:rPr>
              <a:t>. </a:t>
            </a:r>
            <a:r>
              <a:rPr lang="tr-TR" sz="900" dirty="0" err="1">
                <a:solidFill>
                  <a:schemeClr val="accent1">
                    <a:lumMod val="50000"/>
                  </a:schemeClr>
                </a:solidFill>
              </a:rPr>
              <a:t>Öğrt</a:t>
            </a:r>
            <a:r>
              <a:rPr lang="tr-TR" sz="900" dirty="0">
                <a:solidFill>
                  <a:schemeClr val="accent1">
                    <a:lumMod val="50000"/>
                  </a:schemeClr>
                </a:solidFill>
              </a:rPr>
              <a:t>. </a:t>
            </a:r>
            <a:r>
              <a:rPr lang="tr-TR" sz="1100" b="1" dirty="0">
                <a:solidFill>
                  <a:schemeClr val="accent5">
                    <a:lumMod val="50000"/>
                  </a:schemeClr>
                </a:solidFill>
              </a:rPr>
              <a:t>|</a:t>
            </a:r>
            <a:r>
              <a:rPr lang="tr-TR" sz="900" dirty="0">
                <a:solidFill>
                  <a:schemeClr val="accent1">
                    <a:lumMod val="50000"/>
                  </a:schemeClr>
                </a:solidFill>
              </a:rPr>
              <a:t> Eğitmen</a:t>
            </a:r>
            <a:endParaRPr lang="tr-TR" sz="90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hf sldNum="0" hd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88681" y="2362200"/>
            <a:ext cx="6414770" cy="1366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tabLst>
                <a:tab pos="3362325" algn="l"/>
              </a:tabLst>
            </a:pPr>
            <a:r>
              <a:rPr sz="4400" b="1" spc="-10" dirty="0" err="1">
                <a:solidFill>
                  <a:srgbClr val="4B4B4B"/>
                </a:solidFill>
                <a:latin typeface="Arial"/>
                <a:cs typeface="Arial"/>
              </a:rPr>
              <a:t>Aritmet</a:t>
            </a:r>
            <a:r>
              <a:rPr sz="4400" b="1" dirty="0" err="1">
                <a:solidFill>
                  <a:srgbClr val="4B4B4B"/>
                </a:solidFill>
                <a:latin typeface="Arial"/>
                <a:cs typeface="Arial"/>
              </a:rPr>
              <a:t>i</a:t>
            </a:r>
            <a:r>
              <a:rPr sz="4400" b="1" spc="-10" dirty="0" err="1">
                <a:solidFill>
                  <a:srgbClr val="4B4B4B"/>
                </a:solidFill>
                <a:latin typeface="Arial"/>
                <a:cs typeface="Arial"/>
              </a:rPr>
              <a:t>ks</a:t>
            </a:r>
            <a:r>
              <a:rPr sz="4400" b="1" spc="5" dirty="0" err="1">
                <a:solidFill>
                  <a:srgbClr val="4B4B4B"/>
                </a:solidFill>
                <a:latin typeface="Arial"/>
                <a:cs typeface="Arial"/>
              </a:rPr>
              <a:t>e</a:t>
            </a:r>
            <a:r>
              <a:rPr sz="4400" b="1" spc="-5" dirty="0" err="1">
                <a:solidFill>
                  <a:srgbClr val="4B4B4B"/>
                </a:solidFill>
                <a:latin typeface="Arial"/>
                <a:cs typeface="Arial"/>
              </a:rPr>
              <a:t>l</a:t>
            </a:r>
            <a:r>
              <a:rPr sz="4400" b="1" dirty="0">
                <a:solidFill>
                  <a:srgbClr val="4B4B4B"/>
                </a:solidFill>
                <a:latin typeface="Arial"/>
                <a:cs typeface="Arial"/>
              </a:rPr>
              <a:t>	</a:t>
            </a:r>
            <a:r>
              <a:rPr sz="4400" b="1" spc="-5" dirty="0">
                <a:solidFill>
                  <a:srgbClr val="4B4B4B"/>
                </a:solidFill>
                <a:latin typeface="Arial"/>
                <a:cs typeface="Arial"/>
              </a:rPr>
              <a:t>Operat</a:t>
            </a:r>
            <a:r>
              <a:rPr sz="4400" b="1" dirty="0">
                <a:solidFill>
                  <a:srgbClr val="4B4B4B"/>
                </a:solidFill>
                <a:latin typeface="Arial"/>
                <a:cs typeface="Arial"/>
              </a:rPr>
              <a:t>ö</a:t>
            </a:r>
            <a:r>
              <a:rPr sz="4400" b="1" spc="-10" dirty="0">
                <a:solidFill>
                  <a:srgbClr val="4B4B4B"/>
                </a:solidFill>
                <a:latin typeface="Arial"/>
                <a:cs typeface="Arial"/>
              </a:rPr>
              <a:t>rler  ve Hazır</a:t>
            </a:r>
            <a:r>
              <a:rPr sz="4400" b="1" dirty="0">
                <a:solidFill>
                  <a:srgbClr val="4B4B4B"/>
                </a:solidFill>
                <a:latin typeface="Arial"/>
                <a:cs typeface="Arial"/>
              </a:rPr>
              <a:t> </a:t>
            </a:r>
            <a:r>
              <a:rPr sz="4400" b="1" spc="-10" dirty="0">
                <a:solidFill>
                  <a:srgbClr val="4B4B4B"/>
                </a:solidFill>
                <a:latin typeface="Arial"/>
                <a:cs typeface="Arial"/>
              </a:rPr>
              <a:t>Fonksiyonlar</a:t>
            </a:r>
            <a:endParaRPr sz="4400" dirty="0">
              <a:solidFill>
                <a:srgbClr val="4B4B4B"/>
              </a:solidFill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487918" y="6442049"/>
            <a:ext cx="123825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5" dirty="0">
                <a:solidFill>
                  <a:srgbClr val="4B4B4B"/>
                </a:solidFill>
                <a:latin typeface="Arial"/>
                <a:cs typeface="Arial"/>
              </a:rPr>
              <a:t>1</a:t>
            </a:r>
            <a:endParaRPr sz="1400">
              <a:latin typeface="Arial"/>
              <a:cs typeface="Arial"/>
            </a:endParaRPr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9208E8FD-D247-94FB-3FB6-E85804542E17}"/>
              </a:ext>
            </a:extLst>
          </p:cNvPr>
          <p:cNvSpPr txBox="1"/>
          <p:nvPr/>
        </p:nvSpPr>
        <p:spPr>
          <a:xfrm>
            <a:off x="1752600" y="5257800"/>
            <a:ext cx="5448554" cy="76302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0"/>
              </a:spcBef>
            </a:pPr>
            <a:r>
              <a:rPr lang="tr-TR" sz="3200" spc="-5" dirty="0">
                <a:solidFill>
                  <a:srgbClr val="4B4B4B"/>
                </a:solidFill>
                <a:latin typeface="Arial"/>
                <a:cs typeface="Arial"/>
              </a:rPr>
              <a:t>Adem AKKUŞ</a:t>
            </a:r>
          </a:p>
          <a:p>
            <a:pPr marL="12700" algn="ctr">
              <a:lnSpc>
                <a:spcPct val="100000"/>
              </a:lnSpc>
              <a:spcBef>
                <a:spcPts val="90"/>
              </a:spcBef>
            </a:pPr>
            <a:r>
              <a:rPr lang="tr-TR" sz="1600" b="1" spc="-5" dirty="0">
                <a:solidFill>
                  <a:schemeClr val="accent5">
                    <a:lumMod val="50000"/>
                  </a:schemeClr>
                </a:solidFill>
                <a:latin typeface="Arial"/>
                <a:cs typeface="Arial"/>
              </a:rPr>
              <a:t>|</a:t>
            </a:r>
            <a:r>
              <a:rPr lang="tr-TR" sz="1400" spc="-5" dirty="0">
                <a:solidFill>
                  <a:srgbClr val="4B4B4B"/>
                </a:solidFill>
                <a:latin typeface="Arial"/>
                <a:cs typeface="Arial"/>
              </a:rPr>
              <a:t> Bilgisayar Mühendisi </a:t>
            </a:r>
            <a:r>
              <a:rPr lang="tr-TR" sz="1600" b="1" spc="-5" dirty="0">
                <a:solidFill>
                  <a:schemeClr val="accent5">
                    <a:lumMod val="50000"/>
                  </a:schemeClr>
                </a:solidFill>
                <a:latin typeface="Arial"/>
                <a:cs typeface="Arial"/>
              </a:rPr>
              <a:t>|</a:t>
            </a:r>
            <a:r>
              <a:rPr lang="tr-TR" sz="1400" spc="-5" dirty="0">
                <a:solidFill>
                  <a:srgbClr val="4B4B4B"/>
                </a:solidFill>
                <a:latin typeface="Arial"/>
                <a:cs typeface="Arial"/>
              </a:rPr>
              <a:t> Uzm. Bilişim Tekn. Öğrt. </a:t>
            </a:r>
            <a:r>
              <a:rPr lang="tr-TR" sz="1600" b="1" spc="-5" dirty="0">
                <a:solidFill>
                  <a:schemeClr val="accent5">
                    <a:lumMod val="50000"/>
                  </a:schemeClr>
                </a:solidFill>
                <a:latin typeface="Arial"/>
                <a:cs typeface="Arial"/>
              </a:rPr>
              <a:t>|</a:t>
            </a:r>
            <a:r>
              <a:rPr lang="tr-TR" sz="1400" spc="-5" dirty="0">
                <a:solidFill>
                  <a:srgbClr val="4B4B4B"/>
                </a:solidFill>
                <a:latin typeface="Arial"/>
                <a:cs typeface="Arial"/>
              </a:rPr>
              <a:t> Eğitmen</a:t>
            </a:r>
            <a:endParaRPr sz="14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6580E4-2CC8-D3FF-D6B2-6C8E105CCB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E5D5DE2A-400B-4E30-B93B-BA1EF5FADBD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62000" y="616900"/>
            <a:ext cx="7813660" cy="68929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tr-TR" sz="4400" spc="-5" dirty="0">
                <a:solidFill>
                  <a:srgbClr val="4B4B4B"/>
                </a:solidFill>
              </a:rPr>
              <a:t>TOP Komutu (limit, </a:t>
            </a:r>
            <a:r>
              <a:rPr lang="tr-TR" sz="4400" spc="-5" dirty="0" err="1">
                <a:solidFill>
                  <a:srgbClr val="4B4B4B"/>
                </a:solidFill>
              </a:rPr>
              <a:t>rownum</a:t>
            </a:r>
            <a:r>
              <a:rPr lang="tr-TR" sz="4400" spc="-5" dirty="0">
                <a:solidFill>
                  <a:srgbClr val="4B4B4B"/>
                </a:solidFill>
              </a:rPr>
              <a:t>)</a:t>
            </a:r>
            <a:endParaRPr sz="4400" dirty="0">
              <a:solidFill>
                <a:srgbClr val="4B4B4B"/>
              </a:solidFill>
            </a:endParaRPr>
          </a:p>
        </p:txBody>
      </p:sp>
      <p:sp>
        <p:nvSpPr>
          <p:cNvPr id="7" name="Alt Bilgi Yer Tutucusu 6">
            <a:extLst>
              <a:ext uri="{FF2B5EF4-FFF2-40B4-BE49-F238E27FC236}">
                <a16:creationId xmlns:a16="http://schemas.microsoft.com/office/drawing/2014/main" id="{AD6C73ED-9692-8538-237A-32FD498D54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tr-TR" sz="900" b="1">
                <a:solidFill>
                  <a:schemeClr val="accent5">
                    <a:lumMod val="50000"/>
                  </a:schemeClr>
                </a:solidFill>
              </a:rPr>
              <a:t>Adem AKKUŞ </a:t>
            </a:r>
            <a:r>
              <a:rPr lang="tr-TR" sz="900">
                <a:solidFill>
                  <a:schemeClr val="accent1">
                    <a:lumMod val="50000"/>
                  </a:schemeClr>
                </a:solidFill>
              </a:rPr>
              <a:t/>
            </a:r>
            <a:br>
              <a:rPr lang="tr-TR" sz="900">
                <a:solidFill>
                  <a:schemeClr val="accent1">
                    <a:lumMod val="50000"/>
                  </a:schemeClr>
                </a:solidFill>
              </a:rPr>
            </a:br>
            <a:r>
              <a:rPr lang="tr-TR" sz="1100" b="1">
                <a:solidFill>
                  <a:schemeClr val="accent5">
                    <a:lumMod val="50000"/>
                  </a:schemeClr>
                </a:solidFill>
              </a:rPr>
              <a:t>|</a:t>
            </a:r>
            <a:r>
              <a:rPr lang="tr-TR" sz="900">
                <a:solidFill>
                  <a:schemeClr val="accent1">
                    <a:lumMod val="50000"/>
                  </a:schemeClr>
                </a:solidFill>
              </a:rPr>
              <a:t> Bilgisayar Mühendisi </a:t>
            </a:r>
            <a:r>
              <a:rPr lang="tr-TR" sz="1100" b="1">
                <a:solidFill>
                  <a:schemeClr val="accent5">
                    <a:lumMod val="50000"/>
                  </a:schemeClr>
                </a:solidFill>
              </a:rPr>
              <a:t>|</a:t>
            </a:r>
            <a:r>
              <a:rPr lang="tr-TR" sz="900">
                <a:solidFill>
                  <a:schemeClr val="accent1">
                    <a:lumMod val="50000"/>
                  </a:schemeClr>
                </a:solidFill>
              </a:rPr>
              <a:t> Uzm. Bilişim Tekn. Öğrt. </a:t>
            </a:r>
            <a:r>
              <a:rPr lang="tr-TR" sz="1100" b="1">
                <a:solidFill>
                  <a:schemeClr val="accent5">
                    <a:lumMod val="50000"/>
                  </a:schemeClr>
                </a:solidFill>
              </a:rPr>
              <a:t>|</a:t>
            </a:r>
            <a:r>
              <a:rPr lang="tr-TR" sz="900">
                <a:solidFill>
                  <a:schemeClr val="accent1">
                    <a:lumMod val="50000"/>
                  </a:schemeClr>
                </a:solidFill>
              </a:rPr>
              <a:t> Eğitmen</a:t>
            </a:r>
            <a:endParaRPr lang="tr-TR" sz="900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C8AA8C1E-9536-38AA-D1E8-5F1F627B39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1524000"/>
            <a:ext cx="5562600" cy="4209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0303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2000" y="616900"/>
            <a:ext cx="7813660" cy="68929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tr-TR" sz="4400" spc="-5" dirty="0">
                <a:solidFill>
                  <a:srgbClr val="4B4B4B"/>
                </a:solidFill>
              </a:rPr>
              <a:t>TOP Komutu (limit, </a:t>
            </a:r>
            <a:r>
              <a:rPr lang="tr-TR" sz="4400" spc="-5" dirty="0" err="1">
                <a:solidFill>
                  <a:srgbClr val="4B4B4B"/>
                </a:solidFill>
              </a:rPr>
              <a:t>rownum</a:t>
            </a:r>
            <a:r>
              <a:rPr lang="tr-TR" sz="4400" spc="-5" dirty="0">
                <a:solidFill>
                  <a:srgbClr val="4B4B4B"/>
                </a:solidFill>
              </a:rPr>
              <a:t>)</a:t>
            </a:r>
            <a:endParaRPr sz="4400" dirty="0">
              <a:solidFill>
                <a:srgbClr val="4B4B4B"/>
              </a:solidFill>
            </a:endParaRPr>
          </a:p>
        </p:txBody>
      </p:sp>
      <p:sp>
        <p:nvSpPr>
          <p:cNvPr id="7" name="Alt Bilgi Yer Tutucusu 6">
            <a:extLst>
              <a:ext uri="{FF2B5EF4-FFF2-40B4-BE49-F238E27FC236}">
                <a16:creationId xmlns:a16="http://schemas.microsoft.com/office/drawing/2014/main" id="{8FABEA42-E1CE-C27B-0492-EC5729326AA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tr-TR" sz="900" b="1">
                <a:solidFill>
                  <a:schemeClr val="accent5">
                    <a:lumMod val="50000"/>
                  </a:schemeClr>
                </a:solidFill>
              </a:rPr>
              <a:t>Adem AKKUŞ </a:t>
            </a:r>
            <a:r>
              <a:rPr lang="tr-TR" sz="900">
                <a:solidFill>
                  <a:schemeClr val="accent1">
                    <a:lumMod val="50000"/>
                  </a:schemeClr>
                </a:solidFill>
              </a:rPr>
              <a:t/>
            </a:r>
            <a:br>
              <a:rPr lang="tr-TR" sz="900">
                <a:solidFill>
                  <a:schemeClr val="accent1">
                    <a:lumMod val="50000"/>
                  </a:schemeClr>
                </a:solidFill>
              </a:rPr>
            </a:br>
            <a:r>
              <a:rPr lang="tr-TR" sz="1100" b="1">
                <a:solidFill>
                  <a:schemeClr val="accent5">
                    <a:lumMod val="50000"/>
                  </a:schemeClr>
                </a:solidFill>
              </a:rPr>
              <a:t>|</a:t>
            </a:r>
            <a:r>
              <a:rPr lang="tr-TR" sz="900">
                <a:solidFill>
                  <a:schemeClr val="accent1">
                    <a:lumMod val="50000"/>
                  </a:schemeClr>
                </a:solidFill>
              </a:rPr>
              <a:t> Bilgisayar Mühendisi </a:t>
            </a:r>
            <a:r>
              <a:rPr lang="tr-TR" sz="1100" b="1">
                <a:solidFill>
                  <a:schemeClr val="accent5">
                    <a:lumMod val="50000"/>
                  </a:schemeClr>
                </a:solidFill>
              </a:rPr>
              <a:t>|</a:t>
            </a:r>
            <a:r>
              <a:rPr lang="tr-TR" sz="900">
                <a:solidFill>
                  <a:schemeClr val="accent1">
                    <a:lumMod val="50000"/>
                  </a:schemeClr>
                </a:solidFill>
              </a:rPr>
              <a:t> Uzm. Bilişim Tekn. Öğrt. </a:t>
            </a:r>
            <a:r>
              <a:rPr lang="tr-TR" sz="1100" b="1">
                <a:solidFill>
                  <a:schemeClr val="accent5">
                    <a:lumMod val="50000"/>
                  </a:schemeClr>
                </a:solidFill>
              </a:rPr>
              <a:t>|</a:t>
            </a:r>
            <a:r>
              <a:rPr lang="tr-TR" sz="900">
                <a:solidFill>
                  <a:schemeClr val="accent1">
                    <a:lumMod val="50000"/>
                  </a:schemeClr>
                </a:solidFill>
              </a:rPr>
              <a:t> Eğitmen</a:t>
            </a:r>
            <a:endParaRPr lang="tr-TR" sz="900" dirty="0"/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0E6B0202-7111-80DE-16F5-5C161B3C7A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1676400"/>
            <a:ext cx="6661150" cy="2962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5515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2000" y="616900"/>
            <a:ext cx="7813660" cy="68929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tr-TR" sz="4400" dirty="0">
                <a:solidFill>
                  <a:srgbClr val="4B4B4B"/>
                </a:solidFill>
              </a:rPr>
              <a:t>Bir Tabloyu Kopyalama</a:t>
            </a:r>
            <a:endParaRPr sz="4400" dirty="0">
              <a:solidFill>
                <a:srgbClr val="4B4B4B"/>
              </a:solidFill>
            </a:endParaRPr>
          </a:p>
        </p:txBody>
      </p:sp>
      <p:sp>
        <p:nvSpPr>
          <p:cNvPr id="7" name="Alt Bilgi Yer Tutucusu 6">
            <a:extLst>
              <a:ext uri="{FF2B5EF4-FFF2-40B4-BE49-F238E27FC236}">
                <a16:creationId xmlns:a16="http://schemas.microsoft.com/office/drawing/2014/main" id="{8FABEA42-E1CE-C27B-0492-EC5729326AA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tr-TR" sz="900" b="1">
                <a:solidFill>
                  <a:schemeClr val="accent5">
                    <a:lumMod val="50000"/>
                  </a:schemeClr>
                </a:solidFill>
              </a:rPr>
              <a:t>Adem AKKUŞ </a:t>
            </a:r>
            <a:r>
              <a:rPr lang="tr-TR" sz="900">
                <a:solidFill>
                  <a:schemeClr val="accent1">
                    <a:lumMod val="50000"/>
                  </a:schemeClr>
                </a:solidFill>
              </a:rPr>
              <a:t/>
            </a:r>
            <a:br>
              <a:rPr lang="tr-TR" sz="900">
                <a:solidFill>
                  <a:schemeClr val="accent1">
                    <a:lumMod val="50000"/>
                  </a:schemeClr>
                </a:solidFill>
              </a:rPr>
            </a:br>
            <a:r>
              <a:rPr lang="tr-TR" sz="1100" b="1">
                <a:solidFill>
                  <a:schemeClr val="accent5">
                    <a:lumMod val="50000"/>
                  </a:schemeClr>
                </a:solidFill>
              </a:rPr>
              <a:t>|</a:t>
            </a:r>
            <a:r>
              <a:rPr lang="tr-TR" sz="900">
                <a:solidFill>
                  <a:schemeClr val="accent1">
                    <a:lumMod val="50000"/>
                  </a:schemeClr>
                </a:solidFill>
              </a:rPr>
              <a:t> Bilgisayar Mühendisi </a:t>
            </a:r>
            <a:r>
              <a:rPr lang="tr-TR" sz="1100" b="1">
                <a:solidFill>
                  <a:schemeClr val="accent5">
                    <a:lumMod val="50000"/>
                  </a:schemeClr>
                </a:solidFill>
              </a:rPr>
              <a:t>|</a:t>
            </a:r>
            <a:r>
              <a:rPr lang="tr-TR" sz="900">
                <a:solidFill>
                  <a:schemeClr val="accent1">
                    <a:lumMod val="50000"/>
                  </a:schemeClr>
                </a:solidFill>
              </a:rPr>
              <a:t> Uzm. Bilişim Tekn. Öğrt. </a:t>
            </a:r>
            <a:r>
              <a:rPr lang="tr-TR" sz="1100" b="1">
                <a:solidFill>
                  <a:schemeClr val="accent5">
                    <a:lumMod val="50000"/>
                  </a:schemeClr>
                </a:solidFill>
              </a:rPr>
              <a:t>|</a:t>
            </a:r>
            <a:r>
              <a:rPr lang="tr-TR" sz="900">
                <a:solidFill>
                  <a:schemeClr val="accent1">
                    <a:lumMod val="50000"/>
                  </a:schemeClr>
                </a:solidFill>
              </a:rPr>
              <a:t> Eğitmen</a:t>
            </a:r>
            <a:endParaRPr lang="tr-TR" sz="900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27975B90-9324-1A45-24AC-78BE929928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536"/>
          <a:stretch/>
        </p:blipFill>
        <p:spPr bwMode="auto">
          <a:xfrm>
            <a:off x="1143000" y="1447800"/>
            <a:ext cx="6579800" cy="35814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9967057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2000" y="616900"/>
            <a:ext cx="5889625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400" spc="-5" dirty="0">
                <a:solidFill>
                  <a:srgbClr val="4B4B4B"/>
                </a:solidFill>
              </a:rPr>
              <a:t>Aritmetiksel</a:t>
            </a:r>
            <a:r>
              <a:rPr sz="4400" spc="-55" dirty="0">
                <a:solidFill>
                  <a:srgbClr val="4B4B4B"/>
                </a:solidFill>
              </a:rPr>
              <a:t> </a:t>
            </a:r>
            <a:r>
              <a:rPr sz="4400" spc="-5" dirty="0">
                <a:solidFill>
                  <a:srgbClr val="4B4B4B"/>
                </a:solidFill>
              </a:rPr>
              <a:t>Operatörler</a:t>
            </a:r>
            <a:endParaRPr sz="4400" dirty="0">
              <a:solidFill>
                <a:srgbClr val="4B4B4B"/>
              </a:solidFill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18540" y="1621612"/>
            <a:ext cx="7823200" cy="344233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56870" indent="-344805">
              <a:lnSpc>
                <a:spcPct val="100000"/>
              </a:lnSpc>
              <a:spcBef>
                <a:spcPts val="110"/>
              </a:spcBef>
              <a:buChar char="•"/>
              <a:tabLst>
                <a:tab pos="356870" algn="l"/>
                <a:tab pos="357505" algn="l"/>
              </a:tabLst>
            </a:pPr>
            <a:r>
              <a:rPr sz="2800" dirty="0">
                <a:solidFill>
                  <a:srgbClr val="006FC0"/>
                </a:solidFill>
                <a:latin typeface="Arial"/>
                <a:cs typeface="Arial"/>
              </a:rPr>
              <a:t>SELECT </a:t>
            </a:r>
            <a:r>
              <a:rPr sz="2400" dirty="0">
                <a:solidFill>
                  <a:srgbClr val="4B4B4B"/>
                </a:solidFill>
                <a:latin typeface="Arial"/>
                <a:cs typeface="Arial"/>
              </a:rPr>
              <a:t>adi,soyadi, maas + maas*10/100</a:t>
            </a:r>
            <a:r>
              <a:rPr sz="2400" spc="-165" dirty="0">
                <a:solidFill>
                  <a:srgbClr val="4B4B4B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B4B4B"/>
                </a:solidFill>
                <a:latin typeface="Arial"/>
                <a:cs typeface="Arial"/>
              </a:rPr>
              <a:t>zamliMaas</a:t>
            </a:r>
            <a:endParaRPr sz="2400">
              <a:latin typeface="Arial"/>
              <a:cs typeface="Arial"/>
            </a:endParaRPr>
          </a:p>
          <a:p>
            <a:pPr marL="356870">
              <a:lnSpc>
                <a:spcPct val="100000"/>
              </a:lnSpc>
            </a:pPr>
            <a:r>
              <a:rPr sz="2800" dirty="0">
                <a:solidFill>
                  <a:srgbClr val="006FC0"/>
                </a:solidFill>
                <a:latin typeface="Arial"/>
                <a:cs typeface="Arial"/>
              </a:rPr>
              <a:t>FROM</a:t>
            </a:r>
            <a:r>
              <a:rPr sz="2800" spc="-30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B4B4B"/>
                </a:solidFill>
                <a:latin typeface="Arial"/>
                <a:cs typeface="Arial"/>
              </a:rPr>
              <a:t>tbl_personel</a:t>
            </a:r>
            <a:endParaRPr sz="2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4050">
              <a:latin typeface="Arial"/>
              <a:cs typeface="Arial"/>
            </a:endParaRPr>
          </a:p>
          <a:p>
            <a:pPr marL="356870" indent="-344805">
              <a:lnSpc>
                <a:spcPct val="100000"/>
              </a:lnSpc>
              <a:buChar char="•"/>
              <a:tabLst>
                <a:tab pos="356870" algn="l"/>
                <a:tab pos="357505" algn="l"/>
              </a:tabLst>
            </a:pPr>
            <a:r>
              <a:rPr sz="2800" spc="5" dirty="0">
                <a:solidFill>
                  <a:srgbClr val="006FC0"/>
                </a:solidFill>
                <a:latin typeface="Arial"/>
                <a:cs typeface="Arial"/>
              </a:rPr>
              <a:t>select</a:t>
            </a:r>
            <a:r>
              <a:rPr sz="2800" spc="-165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B4B4B"/>
                </a:solidFill>
                <a:latin typeface="Arial"/>
                <a:cs typeface="Arial"/>
              </a:rPr>
              <a:t>3*5</a:t>
            </a:r>
            <a:endParaRPr sz="2400">
              <a:latin typeface="Arial"/>
              <a:cs typeface="Arial"/>
            </a:endParaRPr>
          </a:p>
          <a:p>
            <a:pPr marL="356870" indent="-344805">
              <a:lnSpc>
                <a:spcPct val="100000"/>
              </a:lnSpc>
              <a:spcBef>
                <a:spcPts val="675"/>
              </a:spcBef>
              <a:buChar char="•"/>
              <a:tabLst>
                <a:tab pos="356870" algn="l"/>
                <a:tab pos="357505" algn="l"/>
              </a:tabLst>
            </a:pPr>
            <a:r>
              <a:rPr sz="2800" spc="5" dirty="0">
                <a:solidFill>
                  <a:srgbClr val="006FC0"/>
                </a:solidFill>
                <a:latin typeface="Arial"/>
                <a:cs typeface="Arial"/>
              </a:rPr>
              <a:t>select</a:t>
            </a:r>
            <a:r>
              <a:rPr sz="2800" spc="-165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B4B4B"/>
                </a:solidFill>
                <a:latin typeface="Arial"/>
                <a:cs typeface="Arial"/>
              </a:rPr>
              <a:t>5+3</a:t>
            </a:r>
            <a:endParaRPr sz="2400">
              <a:latin typeface="Arial"/>
              <a:cs typeface="Arial"/>
            </a:endParaRPr>
          </a:p>
          <a:p>
            <a:pPr marL="356870" indent="-344805">
              <a:lnSpc>
                <a:spcPct val="100000"/>
              </a:lnSpc>
              <a:spcBef>
                <a:spcPts val="670"/>
              </a:spcBef>
              <a:buChar char="•"/>
              <a:tabLst>
                <a:tab pos="356870" algn="l"/>
                <a:tab pos="357505" algn="l"/>
              </a:tabLst>
            </a:pPr>
            <a:r>
              <a:rPr sz="2800" spc="5" dirty="0">
                <a:solidFill>
                  <a:srgbClr val="006FC0"/>
                </a:solidFill>
                <a:latin typeface="Arial"/>
                <a:cs typeface="Arial"/>
              </a:rPr>
              <a:t>select </a:t>
            </a:r>
            <a:r>
              <a:rPr sz="2400" dirty="0">
                <a:solidFill>
                  <a:srgbClr val="4B4B4B"/>
                </a:solidFill>
                <a:latin typeface="Arial"/>
                <a:cs typeface="Arial"/>
              </a:rPr>
              <a:t>3*5 ,3+5,</a:t>
            </a:r>
            <a:r>
              <a:rPr sz="2400" spc="-195" dirty="0">
                <a:solidFill>
                  <a:srgbClr val="4B4B4B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B4B4B"/>
                </a:solidFill>
                <a:latin typeface="Arial"/>
                <a:cs typeface="Arial"/>
              </a:rPr>
              <a:t>3/5</a:t>
            </a:r>
            <a:endParaRPr sz="2400">
              <a:latin typeface="Arial"/>
              <a:cs typeface="Arial"/>
            </a:endParaRPr>
          </a:p>
          <a:p>
            <a:pPr marL="356870" indent="-344805">
              <a:lnSpc>
                <a:spcPct val="100000"/>
              </a:lnSpc>
              <a:spcBef>
                <a:spcPts val="675"/>
              </a:spcBef>
              <a:buChar char="•"/>
              <a:tabLst>
                <a:tab pos="356870" algn="l"/>
                <a:tab pos="357505" algn="l"/>
              </a:tabLst>
            </a:pPr>
            <a:r>
              <a:rPr sz="2800" spc="5" dirty="0">
                <a:solidFill>
                  <a:srgbClr val="006FC0"/>
                </a:solidFill>
                <a:latin typeface="Arial"/>
                <a:cs typeface="Arial"/>
              </a:rPr>
              <a:t>select </a:t>
            </a:r>
            <a:r>
              <a:rPr sz="2400" dirty="0">
                <a:solidFill>
                  <a:srgbClr val="4B4B4B"/>
                </a:solidFill>
                <a:latin typeface="Arial"/>
                <a:cs typeface="Arial"/>
              </a:rPr>
              <a:t>3*5 </a:t>
            </a:r>
            <a:r>
              <a:rPr sz="2400" spc="-5" dirty="0">
                <a:solidFill>
                  <a:srgbClr val="4B4B4B"/>
                </a:solidFill>
                <a:latin typeface="Arial"/>
                <a:cs typeface="Arial"/>
              </a:rPr>
              <a:t>carpım ,3+5</a:t>
            </a:r>
            <a:r>
              <a:rPr sz="2400" spc="-185" dirty="0">
                <a:solidFill>
                  <a:srgbClr val="4B4B4B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B4B4B"/>
                </a:solidFill>
                <a:latin typeface="Arial"/>
                <a:cs typeface="Arial"/>
              </a:rPr>
              <a:t>toplam</a:t>
            </a:r>
            <a:endParaRPr sz="2400">
              <a:latin typeface="Arial"/>
              <a:cs typeface="Arial"/>
            </a:endParaRPr>
          </a:p>
        </p:txBody>
      </p:sp>
      <p:sp>
        <p:nvSpPr>
          <p:cNvPr id="7" name="Alt Bilgi Yer Tutucusu 6">
            <a:extLst>
              <a:ext uri="{FF2B5EF4-FFF2-40B4-BE49-F238E27FC236}">
                <a16:creationId xmlns:a16="http://schemas.microsoft.com/office/drawing/2014/main" id="{8FABEA42-E1CE-C27B-0492-EC5729326AA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tr-TR" sz="900" b="1">
                <a:solidFill>
                  <a:schemeClr val="accent5">
                    <a:lumMod val="50000"/>
                  </a:schemeClr>
                </a:solidFill>
              </a:rPr>
              <a:t>Adem AKKUŞ </a:t>
            </a:r>
            <a:r>
              <a:rPr lang="tr-TR" sz="900">
                <a:solidFill>
                  <a:schemeClr val="accent1">
                    <a:lumMod val="50000"/>
                  </a:schemeClr>
                </a:solidFill>
              </a:rPr>
              <a:t/>
            </a:r>
            <a:br>
              <a:rPr lang="tr-TR" sz="900">
                <a:solidFill>
                  <a:schemeClr val="accent1">
                    <a:lumMod val="50000"/>
                  </a:schemeClr>
                </a:solidFill>
              </a:rPr>
            </a:br>
            <a:r>
              <a:rPr lang="tr-TR" sz="1100" b="1">
                <a:solidFill>
                  <a:schemeClr val="accent5">
                    <a:lumMod val="50000"/>
                  </a:schemeClr>
                </a:solidFill>
              </a:rPr>
              <a:t>|</a:t>
            </a:r>
            <a:r>
              <a:rPr lang="tr-TR" sz="900">
                <a:solidFill>
                  <a:schemeClr val="accent1">
                    <a:lumMod val="50000"/>
                  </a:schemeClr>
                </a:solidFill>
              </a:rPr>
              <a:t> Bilgisayar Mühendisi </a:t>
            </a:r>
            <a:r>
              <a:rPr lang="tr-TR" sz="1100" b="1">
                <a:solidFill>
                  <a:schemeClr val="accent5">
                    <a:lumMod val="50000"/>
                  </a:schemeClr>
                </a:solidFill>
              </a:rPr>
              <a:t>|</a:t>
            </a:r>
            <a:r>
              <a:rPr lang="tr-TR" sz="900">
                <a:solidFill>
                  <a:schemeClr val="accent1">
                    <a:lumMod val="50000"/>
                  </a:schemeClr>
                </a:solidFill>
              </a:rPr>
              <a:t> Uzm. Bilişim Tekn. Öğrt. </a:t>
            </a:r>
            <a:r>
              <a:rPr lang="tr-TR" sz="1100" b="1">
                <a:solidFill>
                  <a:schemeClr val="accent5">
                    <a:lumMod val="50000"/>
                  </a:schemeClr>
                </a:solidFill>
              </a:rPr>
              <a:t>|</a:t>
            </a:r>
            <a:r>
              <a:rPr lang="tr-TR" sz="900">
                <a:solidFill>
                  <a:schemeClr val="accent1">
                    <a:lumMod val="50000"/>
                  </a:schemeClr>
                </a:solidFill>
              </a:rPr>
              <a:t> Eğitmen</a:t>
            </a:r>
            <a:endParaRPr lang="tr-TR" sz="900" dirty="0"/>
          </a:p>
        </p:txBody>
      </p:sp>
    </p:spTree>
    <p:extLst>
      <p:ext uri="{BB962C8B-B14F-4D97-AF65-F5344CB8AC3E}">
        <p14:creationId xmlns:p14="http://schemas.microsoft.com/office/powerpoint/2010/main" val="14162071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5864" y="408508"/>
            <a:ext cx="3192780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400" spc="-5" dirty="0"/>
              <a:t>Fonksiyonlar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762711" y="1221181"/>
            <a:ext cx="7513320" cy="47694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6870" marR="5080" indent="-344805" algn="just">
              <a:lnSpc>
                <a:spcPct val="100000"/>
              </a:lnSpc>
              <a:spcBef>
                <a:spcPts val="95"/>
              </a:spcBef>
              <a:buChar char="•"/>
              <a:tabLst>
                <a:tab pos="357505" algn="l"/>
              </a:tabLst>
            </a:pPr>
            <a:r>
              <a:rPr sz="3200" spc="-15" dirty="0">
                <a:solidFill>
                  <a:srgbClr val="4B4B4B"/>
                </a:solidFill>
                <a:latin typeface="Arial"/>
                <a:cs typeface="Arial"/>
              </a:rPr>
              <a:t>Kullanıcıya </a:t>
            </a:r>
            <a:r>
              <a:rPr sz="3200" spc="-10" dirty="0">
                <a:solidFill>
                  <a:srgbClr val="4B4B4B"/>
                </a:solidFill>
                <a:latin typeface="Arial"/>
                <a:cs typeface="Arial"/>
              </a:rPr>
              <a:t>hesaplama </a:t>
            </a:r>
            <a:r>
              <a:rPr sz="3200" spc="-5" dirty="0">
                <a:solidFill>
                  <a:srgbClr val="4B4B4B"/>
                </a:solidFill>
                <a:latin typeface="Arial"/>
                <a:cs typeface="Arial"/>
              </a:rPr>
              <a:t>ve </a:t>
            </a:r>
            <a:r>
              <a:rPr sz="3200" spc="-10" dirty="0">
                <a:solidFill>
                  <a:srgbClr val="4B4B4B"/>
                </a:solidFill>
                <a:latin typeface="Arial"/>
                <a:cs typeface="Arial"/>
              </a:rPr>
              <a:t>dönüşüm </a:t>
            </a:r>
            <a:r>
              <a:rPr sz="3200" spc="-5" dirty="0">
                <a:solidFill>
                  <a:srgbClr val="4B4B4B"/>
                </a:solidFill>
                <a:latin typeface="Arial"/>
                <a:cs typeface="Arial"/>
              </a:rPr>
              <a:t>gibi  işlemlerde </a:t>
            </a:r>
            <a:r>
              <a:rPr sz="3200" spc="-15" dirty="0">
                <a:solidFill>
                  <a:srgbClr val="4B4B4B"/>
                </a:solidFill>
                <a:latin typeface="Arial"/>
                <a:cs typeface="Arial"/>
              </a:rPr>
              <a:t>yardımcı </a:t>
            </a:r>
            <a:r>
              <a:rPr sz="3200" spc="-5" dirty="0">
                <a:solidFill>
                  <a:srgbClr val="4B4B4B"/>
                </a:solidFill>
                <a:latin typeface="Arial"/>
                <a:cs typeface="Arial"/>
              </a:rPr>
              <a:t>olması </a:t>
            </a:r>
            <a:r>
              <a:rPr sz="3200" dirty="0">
                <a:solidFill>
                  <a:srgbClr val="4B4B4B"/>
                </a:solidFill>
                <a:latin typeface="Arial"/>
                <a:cs typeface="Arial"/>
              </a:rPr>
              <a:t>için </a:t>
            </a:r>
            <a:r>
              <a:rPr sz="3200" spc="-15" dirty="0">
                <a:solidFill>
                  <a:srgbClr val="4B4B4B"/>
                </a:solidFill>
                <a:latin typeface="Arial"/>
                <a:cs typeface="Arial"/>
              </a:rPr>
              <a:t>yazılmış  </a:t>
            </a:r>
            <a:r>
              <a:rPr sz="3200" spc="-10" dirty="0">
                <a:solidFill>
                  <a:srgbClr val="4B4B4B"/>
                </a:solidFill>
                <a:latin typeface="Arial"/>
                <a:cs typeface="Arial"/>
              </a:rPr>
              <a:t>hazır fonksiyonlar </a:t>
            </a:r>
            <a:r>
              <a:rPr sz="3200" spc="-5" dirty="0">
                <a:solidFill>
                  <a:srgbClr val="4B4B4B"/>
                </a:solidFill>
                <a:latin typeface="Arial"/>
                <a:cs typeface="Arial"/>
              </a:rPr>
              <a:t>sql de</a:t>
            </a:r>
            <a:r>
              <a:rPr sz="3200" spc="10" dirty="0">
                <a:solidFill>
                  <a:srgbClr val="4B4B4B"/>
                </a:solidFill>
                <a:latin typeface="Arial"/>
                <a:cs typeface="Arial"/>
              </a:rPr>
              <a:t> </a:t>
            </a:r>
            <a:r>
              <a:rPr sz="3200" spc="-5" dirty="0">
                <a:solidFill>
                  <a:srgbClr val="4B4B4B"/>
                </a:solidFill>
                <a:latin typeface="Arial"/>
                <a:cs typeface="Arial"/>
              </a:rPr>
              <a:t>mevcuttur.</a:t>
            </a:r>
            <a:endParaRPr sz="3200">
              <a:latin typeface="Arial"/>
              <a:cs typeface="Arial"/>
            </a:endParaRPr>
          </a:p>
          <a:p>
            <a:pPr marL="756285" lvl="1" indent="-287020" algn="just">
              <a:lnSpc>
                <a:spcPct val="100000"/>
              </a:lnSpc>
              <a:spcBef>
                <a:spcPts val="665"/>
              </a:spcBef>
              <a:buSzPct val="96428"/>
              <a:buFont typeface="Wingdings"/>
              <a:buChar char=""/>
              <a:tabLst>
                <a:tab pos="756920" algn="l"/>
              </a:tabLst>
            </a:pPr>
            <a:r>
              <a:rPr sz="2800" spc="5" dirty="0">
                <a:solidFill>
                  <a:srgbClr val="4B4B4B"/>
                </a:solidFill>
                <a:latin typeface="Arial"/>
                <a:cs typeface="Arial"/>
              </a:rPr>
              <a:t>getdate() </a:t>
            </a:r>
            <a:r>
              <a:rPr sz="2800" spc="10" dirty="0">
                <a:solidFill>
                  <a:srgbClr val="4B4B4B"/>
                </a:solidFill>
                <a:latin typeface="Wingdings"/>
                <a:cs typeface="Wingdings"/>
              </a:rPr>
              <a:t></a:t>
            </a:r>
            <a:r>
              <a:rPr sz="2800" spc="10" dirty="0">
                <a:solidFill>
                  <a:srgbClr val="4B4B4B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4B4B4B"/>
                </a:solidFill>
                <a:latin typeface="Arial"/>
                <a:cs typeface="Arial"/>
              </a:rPr>
              <a:t>bir</a:t>
            </a:r>
            <a:r>
              <a:rPr sz="2800" spc="-25" dirty="0">
                <a:solidFill>
                  <a:srgbClr val="4B4B4B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B4B4B"/>
                </a:solidFill>
                <a:latin typeface="Arial"/>
                <a:cs typeface="Arial"/>
              </a:rPr>
              <a:t>fonksiyondur.</a:t>
            </a:r>
            <a:endParaRPr sz="2800">
              <a:latin typeface="Arial"/>
              <a:cs typeface="Arial"/>
            </a:endParaRPr>
          </a:p>
          <a:p>
            <a:pPr lvl="1">
              <a:lnSpc>
                <a:spcPct val="100000"/>
              </a:lnSpc>
              <a:buClr>
                <a:srgbClr val="4B4B4B"/>
              </a:buClr>
              <a:buFont typeface="Wingdings"/>
              <a:buChar char=""/>
            </a:pPr>
            <a:endParaRPr sz="3600">
              <a:latin typeface="Arial"/>
              <a:cs typeface="Arial"/>
            </a:endParaRPr>
          </a:p>
          <a:p>
            <a:pPr marL="356870" indent="-344805">
              <a:lnSpc>
                <a:spcPct val="100000"/>
              </a:lnSpc>
              <a:buChar char="•"/>
              <a:tabLst>
                <a:tab pos="356870" algn="l"/>
                <a:tab pos="357505" algn="l"/>
              </a:tabLst>
            </a:pPr>
            <a:r>
              <a:rPr sz="3200" spc="-5" dirty="0">
                <a:solidFill>
                  <a:srgbClr val="4B4B4B"/>
                </a:solidFill>
                <a:latin typeface="Arial"/>
                <a:cs typeface="Arial"/>
              </a:rPr>
              <a:t>Karakter Kümesi</a:t>
            </a:r>
            <a:r>
              <a:rPr sz="3200" spc="-45" dirty="0">
                <a:solidFill>
                  <a:srgbClr val="4B4B4B"/>
                </a:solidFill>
                <a:latin typeface="Arial"/>
                <a:cs typeface="Arial"/>
              </a:rPr>
              <a:t> </a:t>
            </a:r>
            <a:r>
              <a:rPr sz="3200" spc="-10" dirty="0">
                <a:solidFill>
                  <a:srgbClr val="4B4B4B"/>
                </a:solidFill>
                <a:latin typeface="Arial"/>
                <a:cs typeface="Arial"/>
              </a:rPr>
              <a:t>Fonksiyonları</a:t>
            </a:r>
            <a:endParaRPr sz="3200">
              <a:latin typeface="Arial"/>
              <a:cs typeface="Arial"/>
            </a:endParaRPr>
          </a:p>
          <a:p>
            <a:pPr marL="356870" indent="-344805">
              <a:lnSpc>
                <a:spcPct val="100000"/>
              </a:lnSpc>
              <a:spcBef>
                <a:spcPts val="770"/>
              </a:spcBef>
              <a:buChar char="•"/>
              <a:tabLst>
                <a:tab pos="356870" algn="l"/>
                <a:tab pos="357505" algn="l"/>
              </a:tabLst>
            </a:pPr>
            <a:r>
              <a:rPr sz="3200" spc="-15" dirty="0">
                <a:solidFill>
                  <a:srgbClr val="4B4B4B"/>
                </a:solidFill>
                <a:latin typeface="Arial"/>
                <a:cs typeface="Arial"/>
              </a:rPr>
              <a:t>Sayısal </a:t>
            </a:r>
            <a:r>
              <a:rPr sz="3200" spc="-10" dirty="0">
                <a:solidFill>
                  <a:srgbClr val="4B4B4B"/>
                </a:solidFill>
                <a:latin typeface="Arial"/>
                <a:cs typeface="Arial"/>
              </a:rPr>
              <a:t>Değerler </a:t>
            </a:r>
            <a:r>
              <a:rPr sz="3200" dirty="0">
                <a:solidFill>
                  <a:srgbClr val="4B4B4B"/>
                </a:solidFill>
                <a:latin typeface="Arial"/>
                <a:cs typeface="Arial"/>
              </a:rPr>
              <a:t>İçin</a:t>
            </a:r>
            <a:r>
              <a:rPr sz="3200" spc="30" dirty="0">
                <a:solidFill>
                  <a:srgbClr val="4B4B4B"/>
                </a:solidFill>
                <a:latin typeface="Arial"/>
                <a:cs typeface="Arial"/>
              </a:rPr>
              <a:t> </a:t>
            </a:r>
            <a:r>
              <a:rPr sz="3200" spc="-10" dirty="0">
                <a:solidFill>
                  <a:srgbClr val="4B4B4B"/>
                </a:solidFill>
                <a:latin typeface="Arial"/>
                <a:cs typeface="Arial"/>
              </a:rPr>
              <a:t>Fonksiyonlar</a:t>
            </a:r>
            <a:endParaRPr sz="3200">
              <a:latin typeface="Arial"/>
              <a:cs typeface="Arial"/>
            </a:endParaRPr>
          </a:p>
          <a:p>
            <a:pPr marL="356870" indent="-344805">
              <a:lnSpc>
                <a:spcPct val="100000"/>
              </a:lnSpc>
              <a:spcBef>
                <a:spcPts val="770"/>
              </a:spcBef>
              <a:buChar char="•"/>
              <a:tabLst>
                <a:tab pos="356870" algn="l"/>
                <a:tab pos="357505" algn="l"/>
              </a:tabLst>
            </a:pPr>
            <a:r>
              <a:rPr sz="3200" spc="-10" dirty="0">
                <a:solidFill>
                  <a:srgbClr val="4B4B4B"/>
                </a:solidFill>
                <a:latin typeface="Arial"/>
                <a:cs typeface="Arial"/>
              </a:rPr>
              <a:t>Tarih </a:t>
            </a:r>
            <a:r>
              <a:rPr sz="3200" spc="-5" dirty="0">
                <a:solidFill>
                  <a:srgbClr val="4B4B4B"/>
                </a:solidFill>
                <a:latin typeface="Arial"/>
                <a:cs typeface="Arial"/>
              </a:rPr>
              <a:t>ve Saat</a:t>
            </a:r>
            <a:r>
              <a:rPr sz="3200" spc="-30" dirty="0">
                <a:solidFill>
                  <a:srgbClr val="4B4B4B"/>
                </a:solidFill>
                <a:latin typeface="Arial"/>
                <a:cs typeface="Arial"/>
              </a:rPr>
              <a:t> </a:t>
            </a:r>
            <a:r>
              <a:rPr sz="3200" spc="-10" dirty="0">
                <a:solidFill>
                  <a:srgbClr val="4B4B4B"/>
                </a:solidFill>
                <a:latin typeface="Arial"/>
                <a:cs typeface="Arial"/>
              </a:rPr>
              <a:t>Fonksiyonları</a:t>
            </a:r>
            <a:endParaRPr sz="3200">
              <a:latin typeface="Arial"/>
              <a:cs typeface="Arial"/>
            </a:endParaRPr>
          </a:p>
          <a:p>
            <a:pPr marL="356870" indent="-344805">
              <a:lnSpc>
                <a:spcPct val="100000"/>
              </a:lnSpc>
              <a:spcBef>
                <a:spcPts val="770"/>
              </a:spcBef>
              <a:buChar char="•"/>
              <a:tabLst>
                <a:tab pos="356870" algn="l"/>
                <a:tab pos="357505" algn="l"/>
              </a:tabLst>
            </a:pPr>
            <a:r>
              <a:rPr sz="3200" spc="-10" dirty="0">
                <a:solidFill>
                  <a:srgbClr val="4B4B4B"/>
                </a:solidFill>
                <a:latin typeface="Arial"/>
                <a:cs typeface="Arial"/>
              </a:rPr>
              <a:t>Dönüşüm</a:t>
            </a:r>
            <a:r>
              <a:rPr sz="3200" spc="-30" dirty="0">
                <a:solidFill>
                  <a:srgbClr val="4B4B4B"/>
                </a:solidFill>
                <a:latin typeface="Arial"/>
                <a:cs typeface="Arial"/>
              </a:rPr>
              <a:t> </a:t>
            </a:r>
            <a:r>
              <a:rPr sz="3200" spc="-10" dirty="0">
                <a:solidFill>
                  <a:srgbClr val="4B4B4B"/>
                </a:solidFill>
                <a:latin typeface="Arial"/>
                <a:cs typeface="Arial"/>
              </a:rPr>
              <a:t>Fonksiyonları</a:t>
            </a:r>
            <a:endParaRPr sz="3200">
              <a:latin typeface="Arial"/>
              <a:cs typeface="Arial"/>
            </a:endParaRPr>
          </a:p>
        </p:txBody>
      </p:sp>
      <p:sp>
        <p:nvSpPr>
          <p:cNvPr id="7" name="Alt Bilgi Yer Tutucusu 6">
            <a:extLst>
              <a:ext uri="{FF2B5EF4-FFF2-40B4-BE49-F238E27FC236}">
                <a16:creationId xmlns:a16="http://schemas.microsoft.com/office/drawing/2014/main" id="{A7DC7D24-53FC-93CA-9EC7-66EF7C6EC6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tr-TR" sz="900" b="1">
                <a:solidFill>
                  <a:schemeClr val="accent5">
                    <a:lumMod val="50000"/>
                  </a:schemeClr>
                </a:solidFill>
              </a:rPr>
              <a:t>Adem AKKUŞ </a:t>
            </a:r>
            <a:r>
              <a:rPr lang="tr-TR" sz="900">
                <a:solidFill>
                  <a:schemeClr val="accent1">
                    <a:lumMod val="50000"/>
                  </a:schemeClr>
                </a:solidFill>
              </a:rPr>
              <a:t/>
            </a:r>
            <a:br>
              <a:rPr lang="tr-TR" sz="900">
                <a:solidFill>
                  <a:schemeClr val="accent1">
                    <a:lumMod val="50000"/>
                  </a:schemeClr>
                </a:solidFill>
              </a:rPr>
            </a:br>
            <a:r>
              <a:rPr lang="tr-TR" sz="1100" b="1">
                <a:solidFill>
                  <a:schemeClr val="accent5">
                    <a:lumMod val="50000"/>
                  </a:schemeClr>
                </a:solidFill>
              </a:rPr>
              <a:t>|</a:t>
            </a:r>
            <a:r>
              <a:rPr lang="tr-TR" sz="900">
                <a:solidFill>
                  <a:schemeClr val="accent1">
                    <a:lumMod val="50000"/>
                  </a:schemeClr>
                </a:solidFill>
              </a:rPr>
              <a:t> Bilgisayar Mühendisi </a:t>
            </a:r>
            <a:r>
              <a:rPr lang="tr-TR" sz="1100" b="1">
                <a:solidFill>
                  <a:schemeClr val="accent5">
                    <a:lumMod val="50000"/>
                  </a:schemeClr>
                </a:solidFill>
              </a:rPr>
              <a:t>|</a:t>
            </a:r>
            <a:r>
              <a:rPr lang="tr-TR" sz="900">
                <a:solidFill>
                  <a:schemeClr val="accent1">
                    <a:lumMod val="50000"/>
                  </a:schemeClr>
                </a:solidFill>
              </a:rPr>
              <a:t> Uzm. Bilişim Tekn. Öğrt. </a:t>
            </a:r>
            <a:r>
              <a:rPr lang="tr-TR" sz="1100" b="1">
                <a:solidFill>
                  <a:schemeClr val="accent5">
                    <a:lumMod val="50000"/>
                  </a:schemeClr>
                </a:solidFill>
              </a:rPr>
              <a:t>|</a:t>
            </a:r>
            <a:r>
              <a:rPr lang="tr-TR" sz="900">
                <a:solidFill>
                  <a:schemeClr val="accent1">
                    <a:lumMod val="50000"/>
                  </a:schemeClr>
                </a:solidFill>
              </a:rPr>
              <a:t> Eğitmen</a:t>
            </a:r>
            <a:endParaRPr lang="tr-TR" sz="9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7C9202-35EC-478C-51EF-85B55DBB79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E437D287-C4EE-1D60-5BD9-0E99DBF94BC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975864" y="408508"/>
            <a:ext cx="3192780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400" spc="-5" dirty="0"/>
              <a:t>Fonksiyonlar</a:t>
            </a:r>
            <a:endParaRPr sz="4400"/>
          </a:p>
        </p:txBody>
      </p:sp>
      <p:sp>
        <p:nvSpPr>
          <p:cNvPr id="7" name="Alt Bilgi Yer Tutucusu 6">
            <a:extLst>
              <a:ext uri="{FF2B5EF4-FFF2-40B4-BE49-F238E27FC236}">
                <a16:creationId xmlns:a16="http://schemas.microsoft.com/office/drawing/2014/main" id="{3B50084D-5045-51D7-ED35-A1E8E440A9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tr-TR" sz="900" b="1">
                <a:solidFill>
                  <a:schemeClr val="accent5">
                    <a:lumMod val="50000"/>
                  </a:schemeClr>
                </a:solidFill>
              </a:rPr>
              <a:t>Adem AKKUŞ </a:t>
            </a:r>
            <a:r>
              <a:rPr lang="tr-TR" sz="900">
                <a:solidFill>
                  <a:schemeClr val="accent1">
                    <a:lumMod val="50000"/>
                  </a:schemeClr>
                </a:solidFill>
              </a:rPr>
              <a:t/>
            </a:r>
            <a:br>
              <a:rPr lang="tr-TR" sz="900">
                <a:solidFill>
                  <a:schemeClr val="accent1">
                    <a:lumMod val="50000"/>
                  </a:schemeClr>
                </a:solidFill>
              </a:rPr>
            </a:br>
            <a:r>
              <a:rPr lang="tr-TR" sz="1100" b="1">
                <a:solidFill>
                  <a:schemeClr val="accent5">
                    <a:lumMod val="50000"/>
                  </a:schemeClr>
                </a:solidFill>
              </a:rPr>
              <a:t>|</a:t>
            </a:r>
            <a:r>
              <a:rPr lang="tr-TR" sz="900">
                <a:solidFill>
                  <a:schemeClr val="accent1">
                    <a:lumMod val="50000"/>
                  </a:schemeClr>
                </a:solidFill>
              </a:rPr>
              <a:t> Bilgisayar Mühendisi </a:t>
            </a:r>
            <a:r>
              <a:rPr lang="tr-TR" sz="1100" b="1">
                <a:solidFill>
                  <a:schemeClr val="accent5">
                    <a:lumMod val="50000"/>
                  </a:schemeClr>
                </a:solidFill>
              </a:rPr>
              <a:t>|</a:t>
            </a:r>
            <a:r>
              <a:rPr lang="tr-TR" sz="900">
                <a:solidFill>
                  <a:schemeClr val="accent1">
                    <a:lumMod val="50000"/>
                  </a:schemeClr>
                </a:solidFill>
              </a:rPr>
              <a:t> Uzm. Bilişim Tekn. Öğrt. </a:t>
            </a:r>
            <a:r>
              <a:rPr lang="tr-TR" sz="1100" b="1">
                <a:solidFill>
                  <a:schemeClr val="accent5">
                    <a:lumMod val="50000"/>
                  </a:schemeClr>
                </a:solidFill>
              </a:rPr>
              <a:t>|</a:t>
            </a:r>
            <a:r>
              <a:rPr lang="tr-TR" sz="900">
                <a:solidFill>
                  <a:schemeClr val="accent1">
                    <a:lumMod val="50000"/>
                  </a:schemeClr>
                </a:solidFill>
              </a:rPr>
              <a:t> Eğitmen</a:t>
            </a:r>
            <a:endParaRPr lang="tr-TR" sz="900" dirty="0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47284EC4-3810-6F09-0ABF-E3C542ABC1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0" y="1117440"/>
            <a:ext cx="4343400" cy="4653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6908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lt Bilgi Yer Tutucusu 6">
            <a:extLst>
              <a:ext uri="{FF2B5EF4-FFF2-40B4-BE49-F238E27FC236}">
                <a16:creationId xmlns:a16="http://schemas.microsoft.com/office/drawing/2014/main" id="{A7DC7D24-53FC-93CA-9EC7-66EF7C6EC6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tr-TR" sz="900" b="1">
                <a:solidFill>
                  <a:schemeClr val="accent5">
                    <a:lumMod val="50000"/>
                  </a:schemeClr>
                </a:solidFill>
              </a:rPr>
              <a:t>Adem AKKUŞ </a:t>
            </a:r>
            <a:r>
              <a:rPr lang="tr-TR" sz="900">
                <a:solidFill>
                  <a:schemeClr val="accent1">
                    <a:lumMod val="50000"/>
                  </a:schemeClr>
                </a:solidFill>
              </a:rPr>
              <a:t/>
            </a:r>
            <a:br>
              <a:rPr lang="tr-TR" sz="900">
                <a:solidFill>
                  <a:schemeClr val="accent1">
                    <a:lumMod val="50000"/>
                  </a:schemeClr>
                </a:solidFill>
              </a:rPr>
            </a:br>
            <a:r>
              <a:rPr lang="tr-TR" sz="1100" b="1">
                <a:solidFill>
                  <a:schemeClr val="accent5">
                    <a:lumMod val="50000"/>
                  </a:schemeClr>
                </a:solidFill>
              </a:rPr>
              <a:t>|</a:t>
            </a:r>
            <a:r>
              <a:rPr lang="tr-TR" sz="900">
                <a:solidFill>
                  <a:schemeClr val="accent1">
                    <a:lumMod val="50000"/>
                  </a:schemeClr>
                </a:solidFill>
              </a:rPr>
              <a:t> Bilgisayar Mühendisi </a:t>
            </a:r>
            <a:r>
              <a:rPr lang="tr-TR" sz="1100" b="1">
                <a:solidFill>
                  <a:schemeClr val="accent5">
                    <a:lumMod val="50000"/>
                  </a:schemeClr>
                </a:solidFill>
              </a:rPr>
              <a:t>|</a:t>
            </a:r>
            <a:r>
              <a:rPr lang="tr-TR" sz="900">
                <a:solidFill>
                  <a:schemeClr val="accent1">
                    <a:lumMod val="50000"/>
                  </a:schemeClr>
                </a:solidFill>
              </a:rPr>
              <a:t> Uzm. Bilişim Tekn. Öğrt. </a:t>
            </a:r>
            <a:r>
              <a:rPr lang="tr-TR" sz="1100" b="1">
                <a:solidFill>
                  <a:schemeClr val="accent5">
                    <a:lumMod val="50000"/>
                  </a:schemeClr>
                </a:solidFill>
              </a:rPr>
              <a:t>|</a:t>
            </a:r>
            <a:r>
              <a:rPr lang="tr-TR" sz="900">
                <a:solidFill>
                  <a:schemeClr val="accent1">
                    <a:lumMod val="50000"/>
                  </a:schemeClr>
                </a:solidFill>
              </a:rPr>
              <a:t> Eğitmen</a:t>
            </a:r>
            <a:endParaRPr lang="tr-TR" sz="900" dirty="0"/>
          </a:p>
        </p:txBody>
      </p:sp>
      <p:sp>
        <p:nvSpPr>
          <p:cNvPr id="5" name="Başlık 4">
            <a:extLst>
              <a:ext uri="{FF2B5EF4-FFF2-40B4-BE49-F238E27FC236}">
                <a16:creationId xmlns:a16="http://schemas.microsoft.com/office/drawing/2014/main" id="{47CA6734-1386-C03F-3015-693F96AAC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1713FFF5-2345-4FE6-D1FE-F2D37AF6E4B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93"/>
          <a:stretch/>
        </p:blipFill>
        <p:spPr bwMode="auto">
          <a:xfrm>
            <a:off x="838200" y="1104002"/>
            <a:ext cx="7839032" cy="46482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7138755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18540" y="1161666"/>
            <a:ext cx="8144509" cy="4949175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L="356870" indent="-344805">
              <a:lnSpc>
                <a:spcPct val="100000"/>
              </a:lnSpc>
              <a:spcBef>
                <a:spcPts val="585"/>
              </a:spcBef>
              <a:buFont typeface="Wingdings"/>
              <a:buChar char=""/>
              <a:tabLst>
                <a:tab pos="356870" algn="l"/>
                <a:tab pos="357505" algn="l"/>
              </a:tabLst>
            </a:pPr>
            <a:r>
              <a:rPr sz="2000" b="1" dirty="0">
                <a:solidFill>
                  <a:srgbClr val="4B4B4B"/>
                </a:solidFill>
                <a:latin typeface="Arial"/>
                <a:cs typeface="Arial"/>
              </a:rPr>
              <a:t>Toplam </a:t>
            </a:r>
            <a:r>
              <a:rPr sz="2000" b="1" spc="-5" dirty="0">
                <a:solidFill>
                  <a:srgbClr val="4B4B4B"/>
                </a:solidFill>
                <a:latin typeface="Arial"/>
                <a:cs typeface="Arial"/>
              </a:rPr>
              <a:t>Bulma –</a:t>
            </a:r>
            <a:r>
              <a:rPr sz="2000" b="1" spc="-35" dirty="0">
                <a:solidFill>
                  <a:srgbClr val="4B4B4B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4B4B4B"/>
                </a:solidFill>
                <a:latin typeface="Arial"/>
                <a:cs typeface="Arial"/>
              </a:rPr>
              <a:t>SUM()</a:t>
            </a:r>
            <a:endParaRPr sz="2000" dirty="0">
              <a:latin typeface="Arial"/>
              <a:cs typeface="Arial"/>
            </a:endParaRPr>
          </a:p>
          <a:p>
            <a:pPr marL="756285" lvl="1" indent="-287655">
              <a:lnSpc>
                <a:spcPct val="100000"/>
              </a:lnSpc>
              <a:spcBef>
                <a:spcPts val="440"/>
              </a:spcBef>
              <a:buFont typeface="Wingdings"/>
              <a:buChar char=""/>
              <a:tabLst>
                <a:tab pos="756920" algn="l"/>
              </a:tabLst>
            </a:pPr>
            <a:r>
              <a:rPr sz="1800" spc="-10" dirty="0">
                <a:solidFill>
                  <a:srgbClr val="252525"/>
                </a:solidFill>
                <a:latin typeface="Arial"/>
                <a:cs typeface="Arial"/>
              </a:rPr>
              <a:t>SUM() </a:t>
            </a:r>
            <a:r>
              <a:rPr sz="1800" dirty="0">
                <a:solidFill>
                  <a:srgbClr val="252525"/>
                </a:solidFill>
                <a:latin typeface="Arial"/>
                <a:cs typeface="Arial"/>
              </a:rPr>
              <a:t>fonksiyonu bir sütun </a:t>
            </a:r>
            <a:r>
              <a:rPr sz="1800" spc="5" dirty="0">
                <a:solidFill>
                  <a:srgbClr val="252525"/>
                </a:solidFill>
                <a:latin typeface="Arial"/>
                <a:cs typeface="Arial"/>
              </a:rPr>
              <a:t>için </a:t>
            </a:r>
            <a:r>
              <a:rPr sz="1800" dirty="0">
                <a:solidFill>
                  <a:srgbClr val="252525"/>
                </a:solidFill>
                <a:latin typeface="Arial"/>
                <a:cs typeface="Arial"/>
              </a:rPr>
              <a:t>toplam </a:t>
            </a:r>
            <a:r>
              <a:rPr sz="1800" spc="5" dirty="0">
                <a:solidFill>
                  <a:srgbClr val="252525"/>
                </a:solidFill>
                <a:latin typeface="Arial"/>
                <a:cs typeface="Arial"/>
              </a:rPr>
              <a:t>almakta</a:t>
            </a:r>
            <a:r>
              <a:rPr sz="1800" spc="-204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52525"/>
                </a:solidFill>
                <a:latin typeface="Arial"/>
                <a:cs typeface="Arial"/>
              </a:rPr>
              <a:t>kullanılır.</a:t>
            </a:r>
            <a:endParaRPr sz="1800" dirty="0">
              <a:latin typeface="Arial"/>
              <a:cs typeface="Arial"/>
            </a:endParaRPr>
          </a:p>
          <a:p>
            <a:pPr marL="756285" marR="5080" lvl="1" indent="-287020">
              <a:lnSpc>
                <a:spcPct val="100000"/>
              </a:lnSpc>
              <a:spcBef>
                <a:spcPts val="434"/>
              </a:spcBef>
              <a:buFont typeface="Wingdings"/>
              <a:buChar char=""/>
              <a:tabLst>
                <a:tab pos="756920" algn="l"/>
              </a:tabLst>
            </a:pPr>
            <a:r>
              <a:rPr sz="1800" spc="-5" dirty="0">
                <a:solidFill>
                  <a:srgbClr val="252525"/>
                </a:solidFill>
                <a:latin typeface="Arial"/>
                <a:cs typeface="Arial"/>
              </a:rPr>
              <a:t>Yanına </a:t>
            </a:r>
            <a:r>
              <a:rPr sz="1800" dirty="0">
                <a:solidFill>
                  <a:srgbClr val="252525"/>
                </a:solidFill>
                <a:latin typeface="Arial"/>
                <a:cs typeface="Arial"/>
              </a:rPr>
              <a:t>bir sütun daha yazılabilmesi </a:t>
            </a:r>
            <a:r>
              <a:rPr sz="1800" spc="5" dirty="0">
                <a:solidFill>
                  <a:srgbClr val="252525"/>
                </a:solidFill>
                <a:latin typeface="Arial"/>
                <a:cs typeface="Arial"/>
              </a:rPr>
              <a:t>için </a:t>
            </a:r>
            <a:r>
              <a:rPr sz="1800" spc="-10" dirty="0">
                <a:solidFill>
                  <a:srgbClr val="252525"/>
                </a:solidFill>
                <a:latin typeface="Arial"/>
                <a:cs typeface="Arial"/>
              </a:rPr>
              <a:t>ya SUM() </a:t>
            </a:r>
            <a:r>
              <a:rPr sz="1800" dirty="0">
                <a:solidFill>
                  <a:srgbClr val="252525"/>
                </a:solidFill>
                <a:latin typeface="Arial"/>
                <a:cs typeface="Arial"/>
              </a:rPr>
              <a:t>benzeri bir</a:t>
            </a:r>
            <a:r>
              <a:rPr sz="1800" spc="-135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52525"/>
                </a:solidFill>
                <a:latin typeface="Arial"/>
                <a:cs typeface="Arial"/>
              </a:rPr>
              <a:t>fonksiyonla  kullanılmalıdır </a:t>
            </a:r>
            <a:r>
              <a:rPr sz="1800" spc="-5" dirty="0">
                <a:solidFill>
                  <a:srgbClr val="252525"/>
                </a:solidFill>
                <a:latin typeface="Arial"/>
                <a:cs typeface="Arial"/>
              </a:rPr>
              <a:t>yada GROUP </a:t>
            </a:r>
            <a:r>
              <a:rPr sz="1800" dirty="0">
                <a:solidFill>
                  <a:srgbClr val="252525"/>
                </a:solidFill>
                <a:latin typeface="Arial"/>
                <a:cs typeface="Arial"/>
              </a:rPr>
              <a:t>BY deyimi ile</a:t>
            </a:r>
            <a:r>
              <a:rPr sz="1800" spc="-85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52525"/>
                </a:solidFill>
                <a:latin typeface="Arial"/>
                <a:cs typeface="Arial"/>
              </a:rPr>
              <a:t>guplandırılmalıdır.</a:t>
            </a:r>
            <a:endParaRPr sz="1800" dirty="0">
              <a:latin typeface="Arial"/>
              <a:cs typeface="Arial"/>
            </a:endParaRPr>
          </a:p>
          <a:p>
            <a:pPr marL="756285" lvl="1" indent="-287655">
              <a:lnSpc>
                <a:spcPct val="100000"/>
              </a:lnSpc>
              <a:buFont typeface="Wingdings"/>
              <a:buChar char=""/>
              <a:tabLst>
                <a:tab pos="756920" algn="l"/>
              </a:tabLst>
            </a:pPr>
            <a:r>
              <a:rPr sz="1800" spc="-5" dirty="0">
                <a:solidFill>
                  <a:srgbClr val="006FC0"/>
                </a:solidFill>
                <a:latin typeface="Arial"/>
                <a:cs typeface="Arial"/>
              </a:rPr>
              <a:t>SELECT </a:t>
            </a:r>
            <a:r>
              <a:rPr sz="1800" spc="-5" dirty="0">
                <a:solidFill>
                  <a:srgbClr val="EF34CC"/>
                </a:solidFill>
                <a:latin typeface="Arial"/>
                <a:cs typeface="Arial"/>
              </a:rPr>
              <a:t>SUM</a:t>
            </a:r>
            <a:r>
              <a:rPr sz="1800" spc="-5" dirty="0">
                <a:solidFill>
                  <a:srgbClr val="252525"/>
                </a:solidFill>
                <a:latin typeface="Arial"/>
                <a:cs typeface="Arial"/>
              </a:rPr>
              <a:t>(maas) </a:t>
            </a:r>
            <a:r>
              <a:rPr sz="1800" spc="-5" dirty="0">
                <a:solidFill>
                  <a:srgbClr val="006FC0"/>
                </a:solidFill>
                <a:latin typeface="Arial"/>
                <a:cs typeface="Arial"/>
              </a:rPr>
              <a:t>FROM</a:t>
            </a:r>
            <a:r>
              <a:rPr sz="1800" spc="-25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52525"/>
                </a:solidFill>
                <a:latin typeface="Arial"/>
                <a:cs typeface="Arial"/>
              </a:rPr>
              <a:t>tbl_personel</a:t>
            </a:r>
            <a:endParaRPr sz="1800" dirty="0">
              <a:latin typeface="Arial"/>
              <a:cs typeface="Arial"/>
            </a:endParaRPr>
          </a:p>
          <a:p>
            <a:pPr marL="756285" lvl="1" indent="-287655">
              <a:lnSpc>
                <a:spcPct val="100000"/>
              </a:lnSpc>
              <a:spcBef>
                <a:spcPts val="430"/>
              </a:spcBef>
              <a:buFont typeface="Wingdings"/>
              <a:buChar char=""/>
              <a:tabLst>
                <a:tab pos="756920" algn="l"/>
              </a:tabLst>
            </a:pPr>
            <a:r>
              <a:rPr sz="1800" dirty="0">
                <a:solidFill>
                  <a:srgbClr val="006FC0"/>
                </a:solidFill>
                <a:latin typeface="Arial"/>
                <a:cs typeface="Arial"/>
              </a:rPr>
              <a:t>SELECT </a:t>
            </a:r>
            <a:r>
              <a:rPr sz="1800" spc="-5" dirty="0">
                <a:solidFill>
                  <a:srgbClr val="EF34CC"/>
                </a:solidFill>
                <a:latin typeface="Arial"/>
                <a:cs typeface="Arial"/>
              </a:rPr>
              <a:t>SUM</a:t>
            </a:r>
            <a:r>
              <a:rPr sz="1800" spc="-5" dirty="0">
                <a:solidFill>
                  <a:srgbClr val="252525"/>
                </a:solidFill>
                <a:latin typeface="Arial"/>
                <a:cs typeface="Arial"/>
              </a:rPr>
              <a:t>(maas) </a:t>
            </a:r>
            <a:r>
              <a:rPr sz="1800" spc="-5" dirty="0">
                <a:solidFill>
                  <a:srgbClr val="006FC0"/>
                </a:solidFill>
                <a:latin typeface="Arial"/>
                <a:cs typeface="Arial"/>
              </a:rPr>
              <a:t>FROM </a:t>
            </a:r>
            <a:r>
              <a:rPr sz="1800" dirty="0">
                <a:solidFill>
                  <a:srgbClr val="252525"/>
                </a:solidFill>
                <a:latin typeface="Arial"/>
                <a:cs typeface="Arial"/>
              </a:rPr>
              <a:t>tbl_personel </a:t>
            </a:r>
            <a:r>
              <a:rPr sz="1800" spc="15" dirty="0">
                <a:solidFill>
                  <a:srgbClr val="006FC0"/>
                </a:solidFill>
                <a:latin typeface="Arial"/>
                <a:cs typeface="Arial"/>
              </a:rPr>
              <a:t>WHERE </a:t>
            </a:r>
            <a:r>
              <a:rPr sz="1800" dirty="0">
                <a:solidFill>
                  <a:srgbClr val="252525"/>
                </a:solidFill>
                <a:latin typeface="Arial"/>
                <a:cs typeface="Arial"/>
              </a:rPr>
              <a:t>gorevi=</a:t>
            </a:r>
            <a:r>
              <a:rPr sz="1800" spc="-175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4B4B4B"/>
                </a:solidFill>
                <a:latin typeface="Arial"/>
                <a:cs typeface="Arial"/>
              </a:rPr>
              <a:t>'Mühendis'</a:t>
            </a:r>
            <a:endParaRPr sz="1800" dirty="0">
              <a:latin typeface="Arial"/>
              <a:cs typeface="Arial"/>
            </a:endParaRPr>
          </a:p>
          <a:p>
            <a:pPr lvl="1">
              <a:lnSpc>
                <a:spcPct val="100000"/>
              </a:lnSpc>
              <a:spcBef>
                <a:spcPts val="40"/>
              </a:spcBef>
              <a:buChar char=""/>
            </a:pPr>
            <a:endParaRPr sz="2600" dirty="0">
              <a:latin typeface="Arial"/>
              <a:cs typeface="Arial"/>
            </a:endParaRPr>
          </a:p>
          <a:p>
            <a:pPr marL="756285" lvl="1" indent="-287655">
              <a:lnSpc>
                <a:spcPct val="100000"/>
              </a:lnSpc>
              <a:buFont typeface="Wingdings"/>
              <a:buChar char=""/>
              <a:tabLst>
                <a:tab pos="756920" algn="l"/>
              </a:tabLst>
            </a:pPr>
            <a:r>
              <a:rPr sz="1800" dirty="0">
                <a:solidFill>
                  <a:srgbClr val="006FC0"/>
                </a:solidFill>
                <a:latin typeface="Arial"/>
                <a:cs typeface="Arial"/>
              </a:rPr>
              <a:t>SELECT </a:t>
            </a:r>
            <a:r>
              <a:rPr sz="1800" dirty="0">
                <a:solidFill>
                  <a:srgbClr val="252525"/>
                </a:solidFill>
                <a:latin typeface="Arial"/>
                <a:cs typeface="Arial"/>
              </a:rPr>
              <a:t>adi,soyadi,maas</a:t>
            </a:r>
            <a:r>
              <a:rPr sz="1800" dirty="0">
                <a:solidFill>
                  <a:srgbClr val="006FC0"/>
                </a:solidFill>
                <a:latin typeface="Arial"/>
                <a:cs typeface="Arial"/>
              </a:rPr>
              <a:t>,</a:t>
            </a:r>
            <a:r>
              <a:rPr sz="1800" spc="-114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EF34CC"/>
                </a:solidFill>
                <a:latin typeface="Arial"/>
                <a:cs typeface="Arial"/>
              </a:rPr>
              <a:t>SUM</a:t>
            </a:r>
            <a:r>
              <a:rPr sz="1800" spc="-5" dirty="0">
                <a:solidFill>
                  <a:srgbClr val="252525"/>
                </a:solidFill>
                <a:latin typeface="Arial"/>
                <a:cs typeface="Arial"/>
              </a:rPr>
              <a:t>(maas)</a:t>
            </a:r>
            <a:endParaRPr sz="1800" dirty="0">
              <a:latin typeface="Arial"/>
              <a:cs typeface="Arial"/>
            </a:endParaRPr>
          </a:p>
          <a:p>
            <a:pPr marL="756285">
              <a:lnSpc>
                <a:spcPct val="100000"/>
              </a:lnSpc>
              <a:spcBef>
                <a:spcPts val="434"/>
              </a:spcBef>
              <a:tabLst>
                <a:tab pos="3670935" algn="l"/>
              </a:tabLst>
            </a:pPr>
            <a:r>
              <a:rPr sz="1800" spc="-5" dirty="0">
                <a:solidFill>
                  <a:srgbClr val="006FC0"/>
                </a:solidFill>
                <a:latin typeface="Arial"/>
                <a:cs typeface="Arial"/>
              </a:rPr>
              <a:t>FROM</a:t>
            </a:r>
            <a:r>
              <a:rPr sz="1800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52525"/>
                </a:solidFill>
                <a:latin typeface="Arial"/>
                <a:cs typeface="Arial"/>
              </a:rPr>
              <a:t>tbl_personel	</a:t>
            </a:r>
            <a:r>
              <a:rPr sz="1800" dirty="0">
                <a:solidFill>
                  <a:srgbClr val="4B4B4B"/>
                </a:solidFill>
                <a:latin typeface="Wingdings"/>
                <a:cs typeface="Wingdings"/>
              </a:rPr>
              <a:t></a:t>
            </a:r>
            <a:r>
              <a:rPr sz="1800" dirty="0">
                <a:solidFill>
                  <a:srgbClr val="4B4B4B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4B4B4B"/>
                </a:solidFill>
                <a:latin typeface="Arial"/>
                <a:cs typeface="Arial"/>
              </a:rPr>
              <a:t>şeklindeki kullanım hata</a:t>
            </a:r>
            <a:r>
              <a:rPr sz="1800" spc="-150" dirty="0">
                <a:solidFill>
                  <a:srgbClr val="4B4B4B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4B4B4B"/>
                </a:solidFill>
                <a:latin typeface="Arial"/>
                <a:cs typeface="Arial"/>
              </a:rPr>
              <a:t>verecektir.</a:t>
            </a:r>
            <a:endParaRPr sz="18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250" dirty="0">
              <a:latin typeface="Arial"/>
              <a:cs typeface="Arial"/>
            </a:endParaRPr>
          </a:p>
          <a:p>
            <a:pPr marL="756285" marR="1212850" lvl="1" indent="-287020">
              <a:lnSpc>
                <a:spcPct val="120000"/>
              </a:lnSpc>
              <a:buFont typeface="Wingdings"/>
              <a:buChar char=""/>
              <a:tabLst>
                <a:tab pos="756920" algn="l"/>
              </a:tabLst>
            </a:pPr>
            <a:r>
              <a:rPr sz="1800" dirty="0">
                <a:solidFill>
                  <a:srgbClr val="006FC0"/>
                </a:solidFill>
                <a:latin typeface="Arial"/>
                <a:cs typeface="Arial"/>
              </a:rPr>
              <a:t>SELECT </a:t>
            </a:r>
            <a:r>
              <a:rPr sz="1800" spc="-5" dirty="0">
                <a:solidFill>
                  <a:srgbClr val="EF34CC"/>
                </a:solidFill>
                <a:latin typeface="Arial"/>
                <a:cs typeface="Arial"/>
              </a:rPr>
              <a:t>SUM</a:t>
            </a:r>
            <a:r>
              <a:rPr sz="1800" spc="-5" dirty="0">
                <a:solidFill>
                  <a:srgbClr val="252525"/>
                </a:solidFill>
                <a:latin typeface="Arial"/>
                <a:cs typeface="Arial"/>
              </a:rPr>
              <a:t>(borc) </a:t>
            </a:r>
            <a:r>
              <a:rPr sz="1800" dirty="0">
                <a:solidFill>
                  <a:srgbClr val="252525"/>
                </a:solidFill>
                <a:latin typeface="Arial"/>
                <a:cs typeface="Arial"/>
              </a:rPr>
              <a:t>toplamBorc, </a:t>
            </a:r>
            <a:r>
              <a:rPr sz="1800" spc="-5" dirty="0">
                <a:solidFill>
                  <a:srgbClr val="EF34CC"/>
                </a:solidFill>
                <a:latin typeface="Arial"/>
                <a:cs typeface="Arial"/>
              </a:rPr>
              <a:t>SUM</a:t>
            </a:r>
            <a:r>
              <a:rPr sz="1800" spc="-5" dirty="0">
                <a:solidFill>
                  <a:srgbClr val="252525"/>
                </a:solidFill>
                <a:latin typeface="Arial"/>
                <a:cs typeface="Arial"/>
              </a:rPr>
              <a:t>(alacak) </a:t>
            </a:r>
            <a:r>
              <a:rPr sz="1800" dirty="0">
                <a:solidFill>
                  <a:srgbClr val="252525"/>
                </a:solidFill>
                <a:latin typeface="Arial"/>
                <a:cs typeface="Arial"/>
              </a:rPr>
              <a:t>toplamAlacak </a:t>
            </a:r>
            <a:r>
              <a:rPr sz="1800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6FC0"/>
                </a:solidFill>
                <a:latin typeface="Arial"/>
                <a:cs typeface="Arial"/>
              </a:rPr>
              <a:t>FROM</a:t>
            </a:r>
            <a:r>
              <a:rPr sz="1800" spc="-15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52525"/>
                </a:solidFill>
                <a:latin typeface="Arial"/>
                <a:cs typeface="Arial"/>
              </a:rPr>
              <a:t>tbl_musteri</a:t>
            </a:r>
            <a:endParaRPr sz="1800" dirty="0">
              <a:latin typeface="Arial"/>
              <a:cs typeface="Arial"/>
            </a:endParaRPr>
          </a:p>
          <a:p>
            <a:pPr lvl="1">
              <a:lnSpc>
                <a:spcPct val="100000"/>
              </a:lnSpc>
              <a:spcBef>
                <a:spcPts val="5"/>
              </a:spcBef>
              <a:buChar char=""/>
            </a:pPr>
            <a:endParaRPr sz="2250" dirty="0">
              <a:latin typeface="Arial"/>
              <a:cs typeface="Arial"/>
            </a:endParaRPr>
          </a:p>
          <a:p>
            <a:pPr marL="756285" marR="345440" lvl="1" indent="-287020">
              <a:lnSpc>
                <a:spcPct val="120000"/>
              </a:lnSpc>
              <a:spcBef>
                <a:spcPts val="5"/>
              </a:spcBef>
              <a:buFont typeface="Wingdings"/>
              <a:buChar char=""/>
              <a:tabLst>
                <a:tab pos="756920" algn="l"/>
              </a:tabLst>
            </a:pPr>
            <a:r>
              <a:rPr sz="1800" dirty="0">
                <a:solidFill>
                  <a:srgbClr val="006FC0"/>
                </a:solidFill>
                <a:latin typeface="Arial"/>
                <a:cs typeface="Arial"/>
              </a:rPr>
              <a:t>SELECT </a:t>
            </a:r>
            <a:r>
              <a:rPr sz="1800" spc="-5" dirty="0">
                <a:solidFill>
                  <a:srgbClr val="EF34CC"/>
                </a:solidFill>
                <a:latin typeface="Arial"/>
                <a:cs typeface="Arial"/>
              </a:rPr>
              <a:t>SUM</a:t>
            </a:r>
            <a:r>
              <a:rPr sz="1800" spc="-5" dirty="0">
                <a:solidFill>
                  <a:srgbClr val="252525"/>
                </a:solidFill>
                <a:latin typeface="Arial"/>
                <a:cs typeface="Arial"/>
              </a:rPr>
              <a:t>(borc) </a:t>
            </a:r>
            <a:r>
              <a:rPr sz="1800" dirty="0">
                <a:solidFill>
                  <a:srgbClr val="252525"/>
                </a:solidFill>
                <a:latin typeface="Arial"/>
                <a:cs typeface="Arial"/>
              </a:rPr>
              <a:t>- </a:t>
            </a:r>
            <a:r>
              <a:rPr sz="1800" spc="-5" dirty="0">
                <a:solidFill>
                  <a:srgbClr val="EF34CC"/>
                </a:solidFill>
                <a:latin typeface="Arial"/>
                <a:cs typeface="Arial"/>
              </a:rPr>
              <a:t>SUM</a:t>
            </a:r>
            <a:r>
              <a:rPr sz="1800" spc="-5" dirty="0">
                <a:solidFill>
                  <a:srgbClr val="252525"/>
                </a:solidFill>
                <a:latin typeface="Arial"/>
                <a:cs typeface="Arial"/>
              </a:rPr>
              <a:t>(alacak) </a:t>
            </a:r>
            <a:r>
              <a:rPr sz="1800" dirty="0">
                <a:solidFill>
                  <a:srgbClr val="252525"/>
                </a:solidFill>
                <a:latin typeface="Arial"/>
                <a:cs typeface="Arial"/>
              </a:rPr>
              <a:t>toplamNet, </a:t>
            </a:r>
            <a:r>
              <a:rPr sz="1800" dirty="0">
                <a:solidFill>
                  <a:srgbClr val="EF34CC"/>
                </a:solidFill>
                <a:latin typeface="Arial"/>
                <a:cs typeface="Arial"/>
              </a:rPr>
              <a:t>SUM</a:t>
            </a:r>
            <a:r>
              <a:rPr sz="1800" dirty="0">
                <a:solidFill>
                  <a:srgbClr val="252525"/>
                </a:solidFill>
                <a:latin typeface="Arial"/>
                <a:cs typeface="Arial"/>
              </a:rPr>
              <a:t>(borc-alacak)</a:t>
            </a:r>
            <a:r>
              <a:rPr sz="1800" spc="-75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52525"/>
                </a:solidFill>
                <a:latin typeface="Arial"/>
                <a:cs typeface="Arial"/>
              </a:rPr>
              <a:t>net </a:t>
            </a:r>
            <a:r>
              <a:rPr sz="1800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6FC0"/>
                </a:solidFill>
                <a:latin typeface="Arial"/>
                <a:cs typeface="Arial"/>
              </a:rPr>
              <a:t>FROM</a:t>
            </a:r>
            <a:r>
              <a:rPr sz="1800" spc="-15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52525"/>
                </a:solidFill>
                <a:latin typeface="Arial"/>
                <a:cs typeface="Arial"/>
              </a:rPr>
              <a:t>tbl_musteri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23850">
              <a:lnSpc>
                <a:spcPct val="100000"/>
              </a:lnSpc>
              <a:spcBef>
                <a:spcPts val="100"/>
              </a:spcBef>
            </a:pPr>
            <a:r>
              <a:rPr spc="-15" dirty="0"/>
              <a:t>Sayısal </a:t>
            </a:r>
            <a:r>
              <a:rPr spc="-10" dirty="0"/>
              <a:t>Değerler </a:t>
            </a:r>
            <a:r>
              <a:rPr dirty="0"/>
              <a:t>İçin </a:t>
            </a:r>
            <a:r>
              <a:rPr spc="-10" dirty="0"/>
              <a:t>Fonksiyonlar</a:t>
            </a:r>
            <a:r>
              <a:rPr spc="160" dirty="0"/>
              <a:t> </a:t>
            </a:r>
            <a:r>
              <a:rPr dirty="0"/>
              <a:t>-4</a:t>
            </a:r>
          </a:p>
        </p:txBody>
      </p:sp>
      <p:sp>
        <p:nvSpPr>
          <p:cNvPr id="7" name="Alt Bilgi Yer Tutucusu 6">
            <a:extLst>
              <a:ext uri="{FF2B5EF4-FFF2-40B4-BE49-F238E27FC236}">
                <a16:creationId xmlns:a16="http://schemas.microsoft.com/office/drawing/2014/main" id="{0A245728-6F0B-910F-E063-409FA3CCC4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tr-TR" sz="900" b="1">
                <a:solidFill>
                  <a:schemeClr val="accent5">
                    <a:lumMod val="50000"/>
                  </a:schemeClr>
                </a:solidFill>
              </a:rPr>
              <a:t>Adem AKKUŞ </a:t>
            </a:r>
            <a:r>
              <a:rPr lang="tr-TR" sz="900">
                <a:solidFill>
                  <a:schemeClr val="accent1">
                    <a:lumMod val="50000"/>
                  </a:schemeClr>
                </a:solidFill>
              </a:rPr>
              <a:t/>
            </a:r>
            <a:br>
              <a:rPr lang="tr-TR" sz="900">
                <a:solidFill>
                  <a:schemeClr val="accent1">
                    <a:lumMod val="50000"/>
                  </a:schemeClr>
                </a:solidFill>
              </a:rPr>
            </a:br>
            <a:r>
              <a:rPr lang="tr-TR" sz="1100" b="1">
                <a:solidFill>
                  <a:schemeClr val="accent5">
                    <a:lumMod val="50000"/>
                  </a:schemeClr>
                </a:solidFill>
              </a:rPr>
              <a:t>|</a:t>
            </a:r>
            <a:r>
              <a:rPr lang="tr-TR" sz="900">
                <a:solidFill>
                  <a:schemeClr val="accent1">
                    <a:lumMod val="50000"/>
                  </a:schemeClr>
                </a:solidFill>
              </a:rPr>
              <a:t> Bilgisayar Mühendisi </a:t>
            </a:r>
            <a:r>
              <a:rPr lang="tr-TR" sz="1100" b="1">
                <a:solidFill>
                  <a:schemeClr val="accent5">
                    <a:lumMod val="50000"/>
                  </a:schemeClr>
                </a:solidFill>
              </a:rPr>
              <a:t>|</a:t>
            </a:r>
            <a:r>
              <a:rPr lang="tr-TR" sz="900">
                <a:solidFill>
                  <a:schemeClr val="accent1">
                    <a:lumMod val="50000"/>
                  </a:schemeClr>
                </a:solidFill>
              </a:rPr>
              <a:t> Uzm. Bilişim Tekn. Öğrt. </a:t>
            </a:r>
            <a:r>
              <a:rPr lang="tr-TR" sz="1100" b="1">
                <a:solidFill>
                  <a:schemeClr val="accent5">
                    <a:lumMod val="50000"/>
                  </a:schemeClr>
                </a:solidFill>
              </a:rPr>
              <a:t>|</a:t>
            </a:r>
            <a:r>
              <a:rPr lang="tr-TR" sz="900">
                <a:solidFill>
                  <a:schemeClr val="accent1">
                    <a:lumMod val="50000"/>
                  </a:schemeClr>
                </a:solidFill>
              </a:rPr>
              <a:t> Eğitmen</a:t>
            </a:r>
            <a:endParaRPr lang="tr-TR" sz="900" dirty="0"/>
          </a:p>
        </p:txBody>
      </p:sp>
    </p:spTree>
    <p:extLst>
      <p:ext uri="{BB962C8B-B14F-4D97-AF65-F5344CB8AC3E}">
        <p14:creationId xmlns:p14="http://schemas.microsoft.com/office/powerpoint/2010/main" val="23709963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4B1351-6224-DF43-44DE-5BD4243B47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>
            <a:extLst>
              <a:ext uri="{FF2B5EF4-FFF2-40B4-BE49-F238E27FC236}">
                <a16:creationId xmlns:a16="http://schemas.microsoft.com/office/drawing/2014/main" id="{9C6ECCC5-F6DC-5B1F-30B9-1E8C03C94B0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23850">
              <a:lnSpc>
                <a:spcPct val="100000"/>
              </a:lnSpc>
              <a:spcBef>
                <a:spcPts val="100"/>
              </a:spcBef>
            </a:pPr>
            <a:r>
              <a:rPr spc="-15" dirty="0"/>
              <a:t>Sayısal </a:t>
            </a:r>
            <a:r>
              <a:rPr spc="-10" dirty="0"/>
              <a:t>Değerler </a:t>
            </a:r>
            <a:r>
              <a:rPr dirty="0"/>
              <a:t>İçin </a:t>
            </a:r>
            <a:r>
              <a:rPr spc="-10" dirty="0"/>
              <a:t>Fonksiyonlar</a:t>
            </a:r>
            <a:r>
              <a:rPr spc="160" dirty="0"/>
              <a:t> </a:t>
            </a:r>
            <a:r>
              <a:rPr dirty="0"/>
              <a:t>-4</a:t>
            </a:r>
          </a:p>
        </p:txBody>
      </p:sp>
      <p:sp>
        <p:nvSpPr>
          <p:cNvPr id="7" name="Alt Bilgi Yer Tutucusu 6">
            <a:extLst>
              <a:ext uri="{FF2B5EF4-FFF2-40B4-BE49-F238E27FC236}">
                <a16:creationId xmlns:a16="http://schemas.microsoft.com/office/drawing/2014/main" id="{88F68960-EBB2-65BC-20B2-CC57C4CF35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tr-TR" sz="900" b="1">
                <a:solidFill>
                  <a:schemeClr val="accent5">
                    <a:lumMod val="50000"/>
                  </a:schemeClr>
                </a:solidFill>
              </a:rPr>
              <a:t>Adem AKKUŞ </a:t>
            </a:r>
            <a:r>
              <a:rPr lang="tr-TR" sz="900">
                <a:solidFill>
                  <a:schemeClr val="accent1">
                    <a:lumMod val="50000"/>
                  </a:schemeClr>
                </a:solidFill>
              </a:rPr>
              <a:t/>
            </a:r>
            <a:br>
              <a:rPr lang="tr-TR" sz="900">
                <a:solidFill>
                  <a:schemeClr val="accent1">
                    <a:lumMod val="50000"/>
                  </a:schemeClr>
                </a:solidFill>
              </a:rPr>
            </a:br>
            <a:r>
              <a:rPr lang="tr-TR" sz="1100" b="1">
                <a:solidFill>
                  <a:schemeClr val="accent5">
                    <a:lumMod val="50000"/>
                  </a:schemeClr>
                </a:solidFill>
              </a:rPr>
              <a:t>|</a:t>
            </a:r>
            <a:r>
              <a:rPr lang="tr-TR" sz="900">
                <a:solidFill>
                  <a:schemeClr val="accent1">
                    <a:lumMod val="50000"/>
                  </a:schemeClr>
                </a:solidFill>
              </a:rPr>
              <a:t> Bilgisayar Mühendisi </a:t>
            </a:r>
            <a:r>
              <a:rPr lang="tr-TR" sz="1100" b="1">
                <a:solidFill>
                  <a:schemeClr val="accent5">
                    <a:lumMod val="50000"/>
                  </a:schemeClr>
                </a:solidFill>
              </a:rPr>
              <a:t>|</a:t>
            </a:r>
            <a:r>
              <a:rPr lang="tr-TR" sz="900">
                <a:solidFill>
                  <a:schemeClr val="accent1">
                    <a:lumMod val="50000"/>
                  </a:schemeClr>
                </a:solidFill>
              </a:rPr>
              <a:t> Uzm. Bilişim Tekn. Öğrt. </a:t>
            </a:r>
            <a:r>
              <a:rPr lang="tr-TR" sz="1100" b="1">
                <a:solidFill>
                  <a:schemeClr val="accent5">
                    <a:lumMod val="50000"/>
                  </a:schemeClr>
                </a:solidFill>
              </a:rPr>
              <a:t>|</a:t>
            </a:r>
            <a:r>
              <a:rPr lang="tr-TR" sz="900">
                <a:solidFill>
                  <a:schemeClr val="accent1">
                    <a:lumMod val="50000"/>
                  </a:schemeClr>
                </a:solidFill>
              </a:rPr>
              <a:t> Eğitmen</a:t>
            </a:r>
            <a:endParaRPr lang="tr-TR" sz="900" dirty="0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12196BB2-BAB5-F97C-A59A-E7CD352ECA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1610709"/>
            <a:ext cx="5220152" cy="4305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0716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18540" y="1161666"/>
            <a:ext cx="7835900" cy="2611612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L="356870" indent="-344805">
              <a:lnSpc>
                <a:spcPct val="100000"/>
              </a:lnSpc>
              <a:spcBef>
                <a:spcPts val="585"/>
              </a:spcBef>
              <a:buFont typeface="Wingdings"/>
              <a:buChar char=""/>
              <a:tabLst>
                <a:tab pos="356870" algn="l"/>
                <a:tab pos="357505" algn="l"/>
              </a:tabLst>
            </a:pPr>
            <a:r>
              <a:rPr sz="2000" b="1" spc="-10" dirty="0">
                <a:solidFill>
                  <a:srgbClr val="4B4B4B"/>
                </a:solidFill>
                <a:latin typeface="Arial"/>
                <a:cs typeface="Arial"/>
              </a:rPr>
              <a:t>Ortalama Değer Hesaplama </a:t>
            </a:r>
            <a:r>
              <a:rPr sz="2000" b="1" spc="-5" dirty="0">
                <a:solidFill>
                  <a:srgbClr val="4B4B4B"/>
                </a:solidFill>
                <a:latin typeface="Arial"/>
                <a:cs typeface="Arial"/>
              </a:rPr>
              <a:t>–</a:t>
            </a:r>
            <a:r>
              <a:rPr sz="2000" b="1" spc="75" dirty="0">
                <a:solidFill>
                  <a:srgbClr val="4B4B4B"/>
                </a:solidFill>
                <a:latin typeface="Arial"/>
                <a:cs typeface="Arial"/>
              </a:rPr>
              <a:t> </a:t>
            </a:r>
            <a:r>
              <a:rPr sz="2000" b="1" spc="-20" dirty="0">
                <a:solidFill>
                  <a:srgbClr val="4B4B4B"/>
                </a:solidFill>
                <a:latin typeface="Arial"/>
                <a:cs typeface="Arial"/>
              </a:rPr>
              <a:t>AVG()</a:t>
            </a:r>
            <a:endParaRPr sz="2000" dirty="0">
              <a:latin typeface="Arial"/>
              <a:cs typeface="Arial"/>
            </a:endParaRPr>
          </a:p>
          <a:p>
            <a:pPr marL="756285" lvl="1" indent="-287655">
              <a:lnSpc>
                <a:spcPct val="100000"/>
              </a:lnSpc>
              <a:spcBef>
                <a:spcPts val="440"/>
              </a:spcBef>
              <a:buFont typeface="Wingdings"/>
              <a:buChar char=""/>
              <a:tabLst>
                <a:tab pos="756920" algn="l"/>
              </a:tabLst>
            </a:pPr>
            <a:r>
              <a:rPr sz="1800" spc="-5" dirty="0">
                <a:solidFill>
                  <a:srgbClr val="252525"/>
                </a:solidFill>
                <a:latin typeface="Arial"/>
                <a:cs typeface="Arial"/>
              </a:rPr>
              <a:t>AVG() </a:t>
            </a:r>
            <a:r>
              <a:rPr sz="1800" dirty="0">
                <a:solidFill>
                  <a:srgbClr val="252525"/>
                </a:solidFill>
                <a:latin typeface="Arial"/>
                <a:cs typeface="Arial"/>
              </a:rPr>
              <a:t>fonksiyonu bir sütun </a:t>
            </a:r>
            <a:r>
              <a:rPr sz="1800" spc="5" dirty="0">
                <a:solidFill>
                  <a:srgbClr val="252525"/>
                </a:solidFill>
                <a:latin typeface="Arial"/>
                <a:cs typeface="Arial"/>
              </a:rPr>
              <a:t>için </a:t>
            </a:r>
            <a:r>
              <a:rPr sz="1800" dirty="0">
                <a:solidFill>
                  <a:srgbClr val="252525"/>
                </a:solidFill>
                <a:latin typeface="Arial"/>
                <a:cs typeface="Arial"/>
              </a:rPr>
              <a:t>ortalama değeri </a:t>
            </a:r>
            <a:r>
              <a:rPr sz="1800" spc="5" dirty="0">
                <a:solidFill>
                  <a:srgbClr val="252525"/>
                </a:solidFill>
                <a:latin typeface="Arial"/>
                <a:cs typeface="Arial"/>
              </a:rPr>
              <a:t>almak için</a:t>
            </a:r>
            <a:r>
              <a:rPr sz="1800" spc="-28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52525"/>
                </a:solidFill>
                <a:latin typeface="Arial"/>
                <a:cs typeface="Arial"/>
              </a:rPr>
              <a:t>kullanılır.</a:t>
            </a:r>
            <a:endParaRPr sz="1800" dirty="0">
              <a:latin typeface="Arial"/>
              <a:cs typeface="Arial"/>
            </a:endParaRPr>
          </a:p>
          <a:p>
            <a:pPr marL="756285" lvl="1" indent="-287655">
              <a:lnSpc>
                <a:spcPct val="100000"/>
              </a:lnSpc>
              <a:spcBef>
                <a:spcPts val="434"/>
              </a:spcBef>
              <a:buFont typeface="Wingdings"/>
              <a:buChar char=""/>
              <a:tabLst>
                <a:tab pos="756920" algn="l"/>
              </a:tabLst>
            </a:pPr>
            <a:r>
              <a:rPr sz="1800" dirty="0">
                <a:solidFill>
                  <a:srgbClr val="252525"/>
                </a:solidFill>
                <a:latin typeface="Arial"/>
                <a:cs typeface="Arial"/>
              </a:rPr>
              <a:t>Kullanım </a:t>
            </a:r>
            <a:r>
              <a:rPr sz="1800" spc="5" dirty="0">
                <a:solidFill>
                  <a:srgbClr val="252525"/>
                </a:solidFill>
                <a:latin typeface="Arial"/>
                <a:cs typeface="Arial"/>
              </a:rPr>
              <a:t>biçimi </a:t>
            </a:r>
            <a:r>
              <a:rPr sz="1800" dirty="0">
                <a:solidFill>
                  <a:srgbClr val="252525"/>
                </a:solidFill>
                <a:latin typeface="Arial"/>
                <a:cs typeface="Arial"/>
              </a:rPr>
              <a:t>sum ile</a:t>
            </a:r>
            <a:r>
              <a:rPr sz="1800" spc="-155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52525"/>
                </a:solidFill>
                <a:latin typeface="Arial"/>
                <a:cs typeface="Arial"/>
              </a:rPr>
              <a:t>aynıdır.</a:t>
            </a:r>
            <a:endParaRPr sz="1800" dirty="0">
              <a:latin typeface="Arial"/>
              <a:cs typeface="Arial"/>
            </a:endParaRPr>
          </a:p>
          <a:p>
            <a:pPr lvl="1">
              <a:lnSpc>
                <a:spcPct val="100000"/>
              </a:lnSpc>
              <a:spcBef>
                <a:spcPts val="30"/>
              </a:spcBef>
              <a:buChar char=""/>
            </a:pPr>
            <a:endParaRPr sz="2350" dirty="0">
              <a:latin typeface="Arial"/>
              <a:cs typeface="Arial"/>
            </a:endParaRPr>
          </a:p>
          <a:p>
            <a:pPr marL="756285" lvl="1" indent="-287655">
              <a:lnSpc>
                <a:spcPct val="100000"/>
              </a:lnSpc>
              <a:spcBef>
                <a:spcPts val="5"/>
              </a:spcBef>
              <a:buFont typeface="Wingdings"/>
              <a:buChar char=""/>
              <a:tabLst>
                <a:tab pos="756920" algn="l"/>
              </a:tabLst>
            </a:pPr>
            <a:r>
              <a:rPr sz="1800" dirty="0">
                <a:solidFill>
                  <a:srgbClr val="006FC0"/>
                </a:solidFill>
                <a:latin typeface="Arial"/>
                <a:cs typeface="Arial"/>
              </a:rPr>
              <a:t>SELECT </a:t>
            </a:r>
            <a:r>
              <a:rPr sz="1800" dirty="0">
                <a:solidFill>
                  <a:srgbClr val="EF34CC"/>
                </a:solidFill>
                <a:latin typeface="Arial"/>
                <a:cs typeface="Arial"/>
              </a:rPr>
              <a:t>AVG</a:t>
            </a:r>
            <a:r>
              <a:rPr sz="1800" dirty="0">
                <a:solidFill>
                  <a:srgbClr val="252525"/>
                </a:solidFill>
                <a:latin typeface="Arial"/>
                <a:cs typeface="Arial"/>
              </a:rPr>
              <a:t>(maas) </a:t>
            </a:r>
            <a:r>
              <a:rPr sz="1800" spc="-5" dirty="0">
                <a:solidFill>
                  <a:srgbClr val="006FC0"/>
                </a:solidFill>
                <a:latin typeface="Arial"/>
                <a:cs typeface="Arial"/>
              </a:rPr>
              <a:t>FROM</a:t>
            </a:r>
            <a:r>
              <a:rPr sz="1800" spc="-55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52525"/>
                </a:solidFill>
                <a:latin typeface="Arial"/>
                <a:cs typeface="Arial"/>
              </a:rPr>
              <a:t>tbl_personel</a:t>
            </a:r>
            <a:endParaRPr sz="1800" dirty="0">
              <a:latin typeface="Arial"/>
              <a:cs typeface="Arial"/>
            </a:endParaRPr>
          </a:p>
          <a:p>
            <a:pPr marL="756285" lvl="1" indent="-287655">
              <a:lnSpc>
                <a:spcPct val="100000"/>
              </a:lnSpc>
              <a:spcBef>
                <a:spcPts val="430"/>
              </a:spcBef>
              <a:buFont typeface="Wingdings"/>
              <a:buChar char=""/>
              <a:tabLst>
                <a:tab pos="756920" algn="l"/>
              </a:tabLst>
            </a:pPr>
            <a:r>
              <a:rPr sz="1800" spc="-5" dirty="0">
                <a:solidFill>
                  <a:srgbClr val="006FC0"/>
                </a:solidFill>
                <a:latin typeface="Arial"/>
                <a:cs typeface="Arial"/>
              </a:rPr>
              <a:t>SELECT </a:t>
            </a:r>
            <a:r>
              <a:rPr sz="1800" dirty="0">
                <a:solidFill>
                  <a:srgbClr val="EF34CC"/>
                </a:solidFill>
                <a:latin typeface="Arial"/>
                <a:cs typeface="Arial"/>
              </a:rPr>
              <a:t>AVG</a:t>
            </a:r>
            <a:r>
              <a:rPr sz="1800" dirty="0">
                <a:solidFill>
                  <a:srgbClr val="252525"/>
                </a:solidFill>
                <a:latin typeface="Arial"/>
                <a:cs typeface="Arial"/>
              </a:rPr>
              <a:t>(maas) </a:t>
            </a:r>
            <a:r>
              <a:rPr sz="1800" spc="-5" dirty="0">
                <a:solidFill>
                  <a:srgbClr val="006FC0"/>
                </a:solidFill>
                <a:latin typeface="Arial"/>
                <a:cs typeface="Arial"/>
              </a:rPr>
              <a:t>FROM </a:t>
            </a:r>
            <a:r>
              <a:rPr sz="1800" dirty="0">
                <a:solidFill>
                  <a:srgbClr val="252525"/>
                </a:solidFill>
                <a:latin typeface="Arial"/>
                <a:cs typeface="Arial"/>
              </a:rPr>
              <a:t>tbl_personel </a:t>
            </a:r>
            <a:r>
              <a:rPr sz="1800" spc="15" dirty="0">
                <a:solidFill>
                  <a:srgbClr val="006FC0"/>
                </a:solidFill>
                <a:latin typeface="Arial"/>
                <a:cs typeface="Arial"/>
              </a:rPr>
              <a:t>WHERE </a:t>
            </a:r>
            <a:r>
              <a:rPr sz="1800" dirty="0">
                <a:solidFill>
                  <a:srgbClr val="252525"/>
                </a:solidFill>
                <a:latin typeface="Arial"/>
                <a:cs typeface="Arial"/>
              </a:rPr>
              <a:t>gorevi=</a:t>
            </a:r>
            <a:r>
              <a:rPr sz="1800" spc="-229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4B4B4B"/>
                </a:solidFill>
                <a:latin typeface="Arial"/>
                <a:cs typeface="Arial"/>
              </a:rPr>
              <a:t>'Mühendis'</a:t>
            </a:r>
            <a:endParaRPr sz="1800" dirty="0">
              <a:latin typeface="Arial"/>
              <a:cs typeface="Arial"/>
            </a:endParaRPr>
          </a:p>
          <a:p>
            <a:pPr marL="756285" lvl="1" indent="-287655">
              <a:lnSpc>
                <a:spcPct val="100000"/>
              </a:lnSpc>
              <a:buFont typeface="Wingdings"/>
              <a:buChar char=""/>
              <a:tabLst>
                <a:tab pos="756920" algn="l"/>
              </a:tabLst>
            </a:pPr>
            <a:r>
              <a:rPr sz="1800" spc="-5" dirty="0">
                <a:solidFill>
                  <a:srgbClr val="006FC0"/>
                </a:solidFill>
                <a:latin typeface="Arial"/>
                <a:cs typeface="Arial"/>
              </a:rPr>
              <a:t>SELECT </a:t>
            </a:r>
            <a:r>
              <a:rPr sz="1800" spc="-5" dirty="0">
                <a:solidFill>
                  <a:srgbClr val="EF34CC"/>
                </a:solidFill>
                <a:latin typeface="Arial"/>
                <a:cs typeface="Arial"/>
              </a:rPr>
              <a:t>SUM</a:t>
            </a:r>
            <a:r>
              <a:rPr sz="1800" spc="-5" dirty="0">
                <a:solidFill>
                  <a:srgbClr val="252525"/>
                </a:solidFill>
                <a:latin typeface="Arial"/>
                <a:cs typeface="Arial"/>
              </a:rPr>
              <a:t>(maas) </a:t>
            </a:r>
            <a:r>
              <a:rPr sz="1800" dirty="0">
                <a:solidFill>
                  <a:srgbClr val="252525"/>
                </a:solidFill>
                <a:latin typeface="Arial"/>
                <a:cs typeface="Arial"/>
              </a:rPr>
              <a:t>toplamOdenen , </a:t>
            </a:r>
            <a:r>
              <a:rPr sz="1800" dirty="0">
                <a:solidFill>
                  <a:srgbClr val="EF34CC"/>
                </a:solidFill>
                <a:latin typeface="Arial"/>
                <a:cs typeface="Arial"/>
              </a:rPr>
              <a:t>AVG</a:t>
            </a:r>
            <a:r>
              <a:rPr sz="1800" dirty="0">
                <a:solidFill>
                  <a:srgbClr val="252525"/>
                </a:solidFill>
                <a:latin typeface="Arial"/>
                <a:cs typeface="Arial"/>
              </a:rPr>
              <a:t>(maas)</a:t>
            </a:r>
            <a:r>
              <a:rPr sz="1800" spc="-11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252525"/>
                </a:solidFill>
                <a:latin typeface="Arial"/>
                <a:cs typeface="Arial"/>
              </a:rPr>
              <a:t>ortalamaMaas</a:t>
            </a:r>
            <a:endParaRPr sz="1800" dirty="0">
              <a:latin typeface="Arial"/>
              <a:cs typeface="Arial"/>
            </a:endParaRPr>
          </a:p>
          <a:p>
            <a:pPr marL="756285">
              <a:lnSpc>
                <a:spcPct val="100000"/>
              </a:lnSpc>
              <a:spcBef>
                <a:spcPts val="430"/>
              </a:spcBef>
            </a:pPr>
            <a:r>
              <a:rPr sz="1800" spc="-5" dirty="0">
                <a:solidFill>
                  <a:srgbClr val="006FC0"/>
                </a:solidFill>
                <a:latin typeface="Arial"/>
                <a:cs typeface="Arial"/>
              </a:rPr>
              <a:t>FROM</a:t>
            </a:r>
            <a:r>
              <a:rPr sz="1800" spc="-15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52525"/>
                </a:solidFill>
                <a:latin typeface="Arial"/>
                <a:cs typeface="Arial"/>
              </a:rPr>
              <a:t>tbl_personel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23850">
              <a:lnSpc>
                <a:spcPct val="100000"/>
              </a:lnSpc>
              <a:spcBef>
                <a:spcPts val="100"/>
              </a:spcBef>
            </a:pPr>
            <a:r>
              <a:rPr spc="-15" dirty="0"/>
              <a:t>Sayısal </a:t>
            </a:r>
            <a:r>
              <a:rPr spc="-10" dirty="0"/>
              <a:t>Değerler </a:t>
            </a:r>
            <a:r>
              <a:rPr dirty="0"/>
              <a:t>İçin </a:t>
            </a:r>
            <a:r>
              <a:rPr spc="-10" dirty="0"/>
              <a:t>Fonksiyonlar</a:t>
            </a:r>
            <a:r>
              <a:rPr spc="160" dirty="0"/>
              <a:t> </a:t>
            </a:r>
            <a:r>
              <a:rPr dirty="0"/>
              <a:t>-5</a:t>
            </a:r>
          </a:p>
        </p:txBody>
      </p:sp>
      <p:sp>
        <p:nvSpPr>
          <p:cNvPr id="7" name="Alt Bilgi Yer Tutucusu 6">
            <a:extLst>
              <a:ext uri="{FF2B5EF4-FFF2-40B4-BE49-F238E27FC236}">
                <a16:creationId xmlns:a16="http://schemas.microsoft.com/office/drawing/2014/main" id="{41ACC04D-DF33-FB64-632C-7655A26C6A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tr-TR" sz="900" b="1">
                <a:solidFill>
                  <a:schemeClr val="accent5">
                    <a:lumMod val="50000"/>
                  </a:schemeClr>
                </a:solidFill>
              </a:rPr>
              <a:t>Adem AKKUŞ </a:t>
            </a:r>
            <a:r>
              <a:rPr lang="tr-TR" sz="900">
                <a:solidFill>
                  <a:schemeClr val="accent1">
                    <a:lumMod val="50000"/>
                  </a:schemeClr>
                </a:solidFill>
              </a:rPr>
              <a:t/>
            </a:r>
            <a:br>
              <a:rPr lang="tr-TR" sz="900">
                <a:solidFill>
                  <a:schemeClr val="accent1">
                    <a:lumMod val="50000"/>
                  </a:schemeClr>
                </a:solidFill>
              </a:rPr>
            </a:br>
            <a:r>
              <a:rPr lang="tr-TR" sz="1100" b="1">
                <a:solidFill>
                  <a:schemeClr val="accent5">
                    <a:lumMod val="50000"/>
                  </a:schemeClr>
                </a:solidFill>
              </a:rPr>
              <a:t>|</a:t>
            </a:r>
            <a:r>
              <a:rPr lang="tr-TR" sz="900">
                <a:solidFill>
                  <a:schemeClr val="accent1">
                    <a:lumMod val="50000"/>
                  </a:schemeClr>
                </a:solidFill>
              </a:rPr>
              <a:t> Bilgisayar Mühendisi </a:t>
            </a:r>
            <a:r>
              <a:rPr lang="tr-TR" sz="1100" b="1">
                <a:solidFill>
                  <a:schemeClr val="accent5">
                    <a:lumMod val="50000"/>
                  </a:schemeClr>
                </a:solidFill>
              </a:rPr>
              <a:t>|</a:t>
            </a:r>
            <a:r>
              <a:rPr lang="tr-TR" sz="900">
                <a:solidFill>
                  <a:schemeClr val="accent1">
                    <a:lumMod val="50000"/>
                  </a:schemeClr>
                </a:solidFill>
              </a:rPr>
              <a:t> Uzm. Bilişim Tekn. Öğrt. </a:t>
            </a:r>
            <a:r>
              <a:rPr lang="tr-TR" sz="1100" b="1">
                <a:solidFill>
                  <a:schemeClr val="accent5">
                    <a:lumMod val="50000"/>
                  </a:schemeClr>
                </a:solidFill>
              </a:rPr>
              <a:t>|</a:t>
            </a:r>
            <a:r>
              <a:rPr lang="tr-TR" sz="900">
                <a:solidFill>
                  <a:schemeClr val="accent1">
                    <a:lumMod val="50000"/>
                  </a:schemeClr>
                </a:solidFill>
              </a:rPr>
              <a:t> Eğitmen</a:t>
            </a:r>
            <a:endParaRPr lang="tr-TR" sz="900" dirty="0"/>
          </a:p>
        </p:txBody>
      </p:sp>
    </p:spTree>
    <p:extLst>
      <p:ext uri="{BB962C8B-B14F-4D97-AF65-F5344CB8AC3E}">
        <p14:creationId xmlns:p14="http://schemas.microsoft.com/office/powerpoint/2010/main" val="14169622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2000" y="457200"/>
            <a:ext cx="7813660" cy="68929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tr-TR" sz="4400" spc="-5" dirty="0">
                <a:solidFill>
                  <a:srgbClr val="4B4B4B"/>
                </a:solidFill>
              </a:rPr>
              <a:t>Tablo Değişiklik Yapma Ayarı</a:t>
            </a:r>
            <a:endParaRPr sz="4400" dirty="0">
              <a:solidFill>
                <a:srgbClr val="4B4B4B"/>
              </a:solidFill>
            </a:endParaRPr>
          </a:p>
        </p:txBody>
      </p:sp>
      <p:sp>
        <p:nvSpPr>
          <p:cNvPr id="7" name="Alt Bilgi Yer Tutucusu 6">
            <a:extLst>
              <a:ext uri="{FF2B5EF4-FFF2-40B4-BE49-F238E27FC236}">
                <a16:creationId xmlns:a16="http://schemas.microsoft.com/office/drawing/2014/main" id="{8FABEA42-E1CE-C27B-0492-EC5729326AA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tr-TR" sz="900" b="1">
                <a:solidFill>
                  <a:schemeClr val="accent5">
                    <a:lumMod val="50000"/>
                  </a:schemeClr>
                </a:solidFill>
              </a:rPr>
              <a:t>Adem AKKUŞ </a:t>
            </a:r>
            <a:r>
              <a:rPr lang="tr-TR" sz="900">
                <a:solidFill>
                  <a:schemeClr val="accent1">
                    <a:lumMod val="50000"/>
                  </a:schemeClr>
                </a:solidFill>
              </a:rPr>
              <a:t/>
            </a:r>
            <a:br>
              <a:rPr lang="tr-TR" sz="900">
                <a:solidFill>
                  <a:schemeClr val="accent1">
                    <a:lumMod val="50000"/>
                  </a:schemeClr>
                </a:solidFill>
              </a:rPr>
            </a:br>
            <a:r>
              <a:rPr lang="tr-TR" sz="1100" b="1">
                <a:solidFill>
                  <a:schemeClr val="accent5">
                    <a:lumMod val="50000"/>
                  </a:schemeClr>
                </a:solidFill>
              </a:rPr>
              <a:t>|</a:t>
            </a:r>
            <a:r>
              <a:rPr lang="tr-TR" sz="900">
                <a:solidFill>
                  <a:schemeClr val="accent1">
                    <a:lumMod val="50000"/>
                  </a:schemeClr>
                </a:solidFill>
              </a:rPr>
              <a:t> Bilgisayar Mühendisi </a:t>
            </a:r>
            <a:r>
              <a:rPr lang="tr-TR" sz="1100" b="1">
                <a:solidFill>
                  <a:schemeClr val="accent5">
                    <a:lumMod val="50000"/>
                  </a:schemeClr>
                </a:solidFill>
              </a:rPr>
              <a:t>|</a:t>
            </a:r>
            <a:r>
              <a:rPr lang="tr-TR" sz="900">
                <a:solidFill>
                  <a:schemeClr val="accent1">
                    <a:lumMod val="50000"/>
                  </a:schemeClr>
                </a:solidFill>
              </a:rPr>
              <a:t> Uzm. Bilişim Tekn. Öğrt. </a:t>
            </a:r>
            <a:r>
              <a:rPr lang="tr-TR" sz="1100" b="1">
                <a:solidFill>
                  <a:schemeClr val="accent5">
                    <a:lumMod val="50000"/>
                  </a:schemeClr>
                </a:solidFill>
              </a:rPr>
              <a:t>|</a:t>
            </a:r>
            <a:r>
              <a:rPr lang="tr-TR" sz="900">
                <a:solidFill>
                  <a:schemeClr val="accent1">
                    <a:lumMod val="50000"/>
                  </a:schemeClr>
                </a:solidFill>
              </a:rPr>
              <a:t> Eğitmen</a:t>
            </a:r>
            <a:endParaRPr lang="tr-TR" sz="900" dirty="0"/>
          </a:p>
        </p:txBody>
      </p:sp>
      <p:pic>
        <p:nvPicPr>
          <p:cNvPr id="14" name="Resim 13">
            <a:extLst>
              <a:ext uri="{FF2B5EF4-FFF2-40B4-BE49-F238E27FC236}">
                <a16:creationId xmlns:a16="http://schemas.microsoft.com/office/drawing/2014/main" id="{D43D87C4-5176-F76B-0059-8DE5D75833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144" y="2093260"/>
            <a:ext cx="5151566" cy="34826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object 3">
            <a:extLst>
              <a:ext uri="{FF2B5EF4-FFF2-40B4-BE49-F238E27FC236}">
                <a16:creationId xmlns:a16="http://schemas.microsoft.com/office/drawing/2014/main" id="{54D780B1-8809-F7C5-2533-EF244666630F}"/>
              </a:ext>
            </a:extLst>
          </p:cNvPr>
          <p:cNvSpPr txBox="1"/>
          <p:nvPr/>
        </p:nvSpPr>
        <p:spPr>
          <a:xfrm>
            <a:off x="685800" y="1143000"/>
            <a:ext cx="8229600" cy="9502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065">
              <a:lnSpc>
                <a:spcPct val="100000"/>
              </a:lnSpc>
              <a:spcBef>
                <a:spcPts val="110"/>
              </a:spcBef>
              <a:tabLst>
                <a:tab pos="356870" algn="l"/>
                <a:tab pos="357505" algn="l"/>
              </a:tabLst>
            </a:pPr>
            <a:r>
              <a:rPr lang="tr-TR" sz="2000" dirty="0">
                <a:solidFill>
                  <a:srgbClr val="0070C0"/>
                </a:solidFill>
                <a:latin typeface="Arial"/>
                <a:cs typeface="Arial"/>
              </a:rPr>
              <a:t>Tabloda değişiklik yapmak için, tabloyu yeniden oluşturma zorunluluğu ayarının kaldırılması</a:t>
            </a:r>
            <a:endParaRPr lang="tr-TR" sz="2000" dirty="0">
              <a:latin typeface="Arial"/>
              <a:cs typeface="Arial"/>
            </a:endParaRPr>
          </a:p>
          <a:p>
            <a:pPr marL="469265" indent="-457200">
              <a:lnSpc>
                <a:spcPct val="100000"/>
              </a:lnSpc>
              <a:spcBef>
                <a:spcPts val="110"/>
              </a:spcBef>
              <a:buFont typeface="+mj-lt"/>
              <a:buAutoNum type="arabicPeriod"/>
              <a:tabLst>
                <a:tab pos="356870" algn="l"/>
                <a:tab pos="357505" algn="l"/>
              </a:tabLst>
            </a:pPr>
            <a:endParaRPr lang="tr-TR" sz="20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9A74F3-E243-5032-5167-991BA6FA29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>
            <a:extLst>
              <a:ext uri="{FF2B5EF4-FFF2-40B4-BE49-F238E27FC236}">
                <a16:creationId xmlns:a16="http://schemas.microsoft.com/office/drawing/2014/main" id="{0DF44344-92E6-E26A-81C0-F77FDFD2E2C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23850">
              <a:lnSpc>
                <a:spcPct val="100000"/>
              </a:lnSpc>
              <a:spcBef>
                <a:spcPts val="100"/>
              </a:spcBef>
            </a:pPr>
            <a:r>
              <a:rPr spc="-15" dirty="0"/>
              <a:t>Sayısal </a:t>
            </a:r>
            <a:r>
              <a:rPr spc="-10" dirty="0"/>
              <a:t>Değerler </a:t>
            </a:r>
            <a:r>
              <a:rPr dirty="0"/>
              <a:t>İçin </a:t>
            </a:r>
            <a:r>
              <a:rPr spc="-10" dirty="0"/>
              <a:t>Fonksiyonlar</a:t>
            </a:r>
            <a:r>
              <a:rPr spc="160" dirty="0"/>
              <a:t> </a:t>
            </a:r>
            <a:r>
              <a:rPr dirty="0"/>
              <a:t>-5</a:t>
            </a:r>
          </a:p>
        </p:txBody>
      </p:sp>
      <p:sp>
        <p:nvSpPr>
          <p:cNvPr id="7" name="Alt Bilgi Yer Tutucusu 6">
            <a:extLst>
              <a:ext uri="{FF2B5EF4-FFF2-40B4-BE49-F238E27FC236}">
                <a16:creationId xmlns:a16="http://schemas.microsoft.com/office/drawing/2014/main" id="{1C769AC4-B400-09D1-1BE7-780F1BCFFC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tr-TR" sz="900" b="1">
                <a:solidFill>
                  <a:schemeClr val="accent5">
                    <a:lumMod val="50000"/>
                  </a:schemeClr>
                </a:solidFill>
              </a:rPr>
              <a:t>Adem AKKUŞ </a:t>
            </a:r>
            <a:r>
              <a:rPr lang="tr-TR" sz="900">
                <a:solidFill>
                  <a:schemeClr val="accent1">
                    <a:lumMod val="50000"/>
                  </a:schemeClr>
                </a:solidFill>
              </a:rPr>
              <a:t/>
            </a:r>
            <a:br>
              <a:rPr lang="tr-TR" sz="900">
                <a:solidFill>
                  <a:schemeClr val="accent1">
                    <a:lumMod val="50000"/>
                  </a:schemeClr>
                </a:solidFill>
              </a:rPr>
            </a:br>
            <a:r>
              <a:rPr lang="tr-TR" sz="1100" b="1">
                <a:solidFill>
                  <a:schemeClr val="accent5">
                    <a:lumMod val="50000"/>
                  </a:schemeClr>
                </a:solidFill>
              </a:rPr>
              <a:t>|</a:t>
            </a:r>
            <a:r>
              <a:rPr lang="tr-TR" sz="900">
                <a:solidFill>
                  <a:schemeClr val="accent1">
                    <a:lumMod val="50000"/>
                  </a:schemeClr>
                </a:solidFill>
              </a:rPr>
              <a:t> Bilgisayar Mühendisi </a:t>
            </a:r>
            <a:r>
              <a:rPr lang="tr-TR" sz="1100" b="1">
                <a:solidFill>
                  <a:schemeClr val="accent5">
                    <a:lumMod val="50000"/>
                  </a:schemeClr>
                </a:solidFill>
              </a:rPr>
              <a:t>|</a:t>
            </a:r>
            <a:r>
              <a:rPr lang="tr-TR" sz="900">
                <a:solidFill>
                  <a:schemeClr val="accent1">
                    <a:lumMod val="50000"/>
                  </a:schemeClr>
                </a:solidFill>
              </a:rPr>
              <a:t> Uzm. Bilişim Tekn. Öğrt. </a:t>
            </a:r>
            <a:r>
              <a:rPr lang="tr-TR" sz="1100" b="1">
                <a:solidFill>
                  <a:schemeClr val="accent5">
                    <a:lumMod val="50000"/>
                  </a:schemeClr>
                </a:solidFill>
              </a:rPr>
              <a:t>|</a:t>
            </a:r>
            <a:r>
              <a:rPr lang="tr-TR" sz="900">
                <a:solidFill>
                  <a:schemeClr val="accent1">
                    <a:lumMod val="50000"/>
                  </a:schemeClr>
                </a:solidFill>
              </a:rPr>
              <a:t> Eğitmen</a:t>
            </a:r>
            <a:endParaRPr lang="tr-TR" sz="900" dirty="0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1E80453F-2D25-922A-0E62-CC96DEB594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13685"/>
            <a:ext cx="7773074" cy="3718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6117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18540" y="1161666"/>
            <a:ext cx="7994015" cy="4582795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L="356870" indent="-344805">
              <a:lnSpc>
                <a:spcPct val="100000"/>
              </a:lnSpc>
              <a:spcBef>
                <a:spcPts val="585"/>
              </a:spcBef>
              <a:buFont typeface="Wingdings"/>
              <a:buChar char=""/>
              <a:tabLst>
                <a:tab pos="356870" algn="l"/>
                <a:tab pos="357505" algn="l"/>
                <a:tab pos="5913755" algn="l"/>
              </a:tabLst>
            </a:pPr>
            <a:r>
              <a:rPr sz="2000" b="1" spc="-15" dirty="0">
                <a:solidFill>
                  <a:srgbClr val="4B4B4B"/>
                </a:solidFill>
                <a:latin typeface="Arial"/>
                <a:cs typeface="Arial"/>
              </a:rPr>
              <a:t>En Büyük </a:t>
            </a:r>
            <a:r>
              <a:rPr sz="2000" b="1" dirty="0">
                <a:solidFill>
                  <a:srgbClr val="4B4B4B"/>
                </a:solidFill>
                <a:latin typeface="Arial"/>
                <a:cs typeface="Arial"/>
              </a:rPr>
              <a:t>ve </a:t>
            </a:r>
            <a:r>
              <a:rPr sz="2000" b="1" spc="-15" dirty="0">
                <a:solidFill>
                  <a:srgbClr val="4B4B4B"/>
                </a:solidFill>
                <a:latin typeface="Arial"/>
                <a:cs typeface="Arial"/>
              </a:rPr>
              <a:t>En </a:t>
            </a:r>
            <a:r>
              <a:rPr sz="2000" b="1" spc="-10" dirty="0">
                <a:solidFill>
                  <a:srgbClr val="4B4B4B"/>
                </a:solidFill>
                <a:latin typeface="Arial"/>
                <a:cs typeface="Arial"/>
              </a:rPr>
              <a:t>Küçük Değer </a:t>
            </a:r>
            <a:r>
              <a:rPr sz="2000" b="1" spc="-5" dirty="0">
                <a:solidFill>
                  <a:srgbClr val="4B4B4B"/>
                </a:solidFill>
                <a:latin typeface="Arial"/>
                <a:cs typeface="Arial"/>
              </a:rPr>
              <a:t>Bulma</a:t>
            </a:r>
            <a:r>
              <a:rPr sz="2000" b="1" spc="229" dirty="0">
                <a:solidFill>
                  <a:srgbClr val="4B4B4B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4B4B4B"/>
                </a:solidFill>
                <a:latin typeface="Arial"/>
                <a:cs typeface="Arial"/>
              </a:rPr>
              <a:t>–</a:t>
            </a:r>
            <a:r>
              <a:rPr sz="2000" b="1" spc="25" dirty="0">
                <a:solidFill>
                  <a:srgbClr val="4B4B4B"/>
                </a:solidFill>
                <a:latin typeface="Arial"/>
                <a:cs typeface="Arial"/>
              </a:rPr>
              <a:t> </a:t>
            </a:r>
            <a:r>
              <a:rPr sz="2000" b="1" spc="-15" dirty="0">
                <a:solidFill>
                  <a:srgbClr val="252525"/>
                </a:solidFill>
                <a:latin typeface="Arial"/>
                <a:cs typeface="Arial"/>
              </a:rPr>
              <a:t>MAX()	</a:t>
            </a:r>
            <a:r>
              <a:rPr sz="2000" b="1" dirty="0">
                <a:solidFill>
                  <a:srgbClr val="252525"/>
                </a:solidFill>
                <a:latin typeface="Arial"/>
                <a:cs typeface="Arial"/>
              </a:rPr>
              <a:t>ve</a:t>
            </a:r>
            <a:r>
              <a:rPr sz="2000" b="1" spc="-1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252525"/>
                </a:solidFill>
                <a:latin typeface="Arial"/>
                <a:cs typeface="Arial"/>
              </a:rPr>
              <a:t>MIN()</a:t>
            </a:r>
            <a:endParaRPr sz="2000" dirty="0">
              <a:latin typeface="Arial"/>
              <a:cs typeface="Arial"/>
            </a:endParaRPr>
          </a:p>
          <a:p>
            <a:pPr marL="756285" lvl="1" indent="-287655">
              <a:lnSpc>
                <a:spcPct val="100000"/>
              </a:lnSpc>
              <a:spcBef>
                <a:spcPts val="440"/>
              </a:spcBef>
              <a:buFont typeface="Wingdings"/>
              <a:buChar char=""/>
              <a:tabLst>
                <a:tab pos="756920" algn="l"/>
              </a:tabLst>
            </a:pPr>
            <a:r>
              <a:rPr sz="1800" dirty="0">
                <a:solidFill>
                  <a:srgbClr val="252525"/>
                </a:solidFill>
                <a:latin typeface="Arial"/>
                <a:cs typeface="Arial"/>
              </a:rPr>
              <a:t>Bir sütunun</a:t>
            </a:r>
            <a:r>
              <a:rPr sz="1800" spc="-9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52525"/>
                </a:solidFill>
                <a:latin typeface="Arial"/>
                <a:cs typeface="Arial"/>
              </a:rPr>
              <a:t>içerdiği;</a:t>
            </a:r>
            <a:endParaRPr sz="1800" dirty="0">
              <a:latin typeface="Arial"/>
              <a:cs typeface="Arial"/>
            </a:endParaRPr>
          </a:p>
          <a:p>
            <a:pPr marL="817244">
              <a:lnSpc>
                <a:spcPct val="100000"/>
              </a:lnSpc>
              <a:spcBef>
                <a:spcPts val="434"/>
              </a:spcBef>
            </a:pPr>
            <a:r>
              <a:rPr sz="1800" dirty="0">
                <a:solidFill>
                  <a:srgbClr val="252525"/>
                </a:solidFill>
                <a:latin typeface="Arial"/>
                <a:cs typeface="Arial"/>
              </a:rPr>
              <a:t>en büyük değeri </a:t>
            </a:r>
            <a:r>
              <a:rPr sz="1800" spc="5" dirty="0">
                <a:solidFill>
                  <a:srgbClr val="252525"/>
                </a:solidFill>
                <a:latin typeface="Arial"/>
                <a:cs typeface="Arial"/>
              </a:rPr>
              <a:t>bulmak için </a:t>
            </a:r>
            <a:r>
              <a:rPr sz="1800" spc="-15" dirty="0">
                <a:solidFill>
                  <a:srgbClr val="252525"/>
                </a:solidFill>
                <a:latin typeface="Arial"/>
                <a:cs typeface="Arial"/>
              </a:rPr>
              <a:t>MAX() </a:t>
            </a:r>
            <a:r>
              <a:rPr sz="1800" dirty="0">
                <a:solidFill>
                  <a:srgbClr val="252525"/>
                </a:solidFill>
                <a:latin typeface="Arial"/>
                <a:cs typeface="Arial"/>
              </a:rPr>
              <a:t>fonksiyonu</a:t>
            </a:r>
            <a:r>
              <a:rPr sz="1800" spc="-16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52525"/>
                </a:solidFill>
                <a:latin typeface="Arial"/>
                <a:cs typeface="Arial"/>
              </a:rPr>
              <a:t>,</a:t>
            </a:r>
            <a:endParaRPr sz="1800" dirty="0">
              <a:latin typeface="Arial"/>
              <a:cs typeface="Arial"/>
            </a:endParaRPr>
          </a:p>
          <a:p>
            <a:pPr marL="817244">
              <a:lnSpc>
                <a:spcPct val="100000"/>
              </a:lnSpc>
              <a:spcBef>
                <a:spcPts val="430"/>
              </a:spcBef>
            </a:pPr>
            <a:r>
              <a:rPr sz="1800" dirty="0">
                <a:solidFill>
                  <a:srgbClr val="252525"/>
                </a:solidFill>
                <a:latin typeface="Arial"/>
                <a:cs typeface="Arial"/>
              </a:rPr>
              <a:t>en </a:t>
            </a:r>
            <a:r>
              <a:rPr sz="1800" spc="5" dirty="0">
                <a:solidFill>
                  <a:srgbClr val="252525"/>
                </a:solidFill>
                <a:latin typeface="Arial"/>
                <a:cs typeface="Arial"/>
              </a:rPr>
              <a:t>küçük </a:t>
            </a:r>
            <a:r>
              <a:rPr sz="1800" dirty="0">
                <a:solidFill>
                  <a:srgbClr val="252525"/>
                </a:solidFill>
                <a:latin typeface="Arial"/>
                <a:cs typeface="Arial"/>
              </a:rPr>
              <a:t>değeri </a:t>
            </a:r>
            <a:r>
              <a:rPr sz="1800" spc="5" dirty="0">
                <a:solidFill>
                  <a:srgbClr val="252525"/>
                </a:solidFill>
                <a:latin typeface="Arial"/>
                <a:cs typeface="Arial"/>
              </a:rPr>
              <a:t>bulmak için </a:t>
            </a:r>
            <a:r>
              <a:rPr sz="1800" spc="-10" dirty="0">
                <a:solidFill>
                  <a:srgbClr val="252525"/>
                </a:solidFill>
                <a:latin typeface="Arial"/>
                <a:cs typeface="Arial"/>
              </a:rPr>
              <a:t>MİN() </a:t>
            </a:r>
            <a:r>
              <a:rPr sz="1800" dirty="0">
                <a:solidFill>
                  <a:srgbClr val="252525"/>
                </a:solidFill>
                <a:latin typeface="Arial"/>
                <a:cs typeface="Arial"/>
              </a:rPr>
              <a:t>fonksiyonu</a:t>
            </a:r>
            <a:r>
              <a:rPr sz="1800" spc="-21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52525"/>
                </a:solidFill>
                <a:latin typeface="Arial"/>
                <a:cs typeface="Arial"/>
              </a:rPr>
              <a:t>kullanılır.</a:t>
            </a:r>
            <a:endParaRPr sz="1800" dirty="0">
              <a:latin typeface="Arial"/>
              <a:cs typeface="Arial"/>
            </a:endParaRPr>
          </a:p>
          <a:p>
            <a:pPr marL="756285" lvl="1" indent="-287655">
              <a:lnSpc>
                <a:spcPct val="100000"/>
              </a:lnSpc>
              <a:spcBef>
                <a:spcPts val="434"/>
              </a:spcBef>
              <a:buFont typeface="Wingdings"/>
              <a:buChar char=""/>
              <a:tabLst>
                <a:tab pos="756920" algn="l"/>
              </a:tabLst>
            </a:pPr>
            <a:r>
              <a:rPr sz="1800" dirty="0">
                <a:solidFill>
                  <a:srgbClr val="252525"/>
                </a:solidFill>
                <a:latin typeface="Arial"/>
                <a:cs typeface="Arial"/>
              </a:rPr>
              <a:t>Sayısal </a:t>
            </a:r>
            <a:r>
              <a:rPr sz="1800" spc="-5" dirty="0">
                <a:solidFill>
                  <a:srgbClr val="252525"/>
                </a:solidFill>
                <a:latin typeface="Arial"/>
                <a:cs typeface="Arial"/>
              </a:rPr>
              <a:t>veri </a:t>
            </a:r>
            <a:r>
              <a:rPr sz="1800" dirty="0">
                <a:solidFill>
                  <a:srgbClr val="252525"/>
                </a:solidFill>
                <a:latin typeface="Arial"/>
                <a:cs typeface="Arial"/>
              </a:rPr>
              <a:t>tiplerinde en büyük </a:t>
            </a:r>
            <a:r>
              <a:rPr sz="1800" spc="-5" dirty="0">
                <a:solidFill>
                  <a:srgbClr val="252525"/>
                </a:solidFill>
                <a:latin typeface="Arial"/>
                <a:cs typeface="Arial"/>
              </a:rPr>
              <a:t>yada </a:t>
            </a:r>
            <a:r>
              <a:rPr sz="1800" dirty="0">
                <a:solidFill>
                  <a:srgbClr val="252525"/>
                </a:solidFill>
                <a:latin typeface="Arial"/>
                <a:cs typeface="Arial"/>
              </a:rPr>
              <a:t>en </a:t>
            </a:r>
            <a:r>
              <a:rPr sz="1800" spc="5" dirty="0">
                <a:solidFill>
                  <a:srgbClr val="252525"/>
                </a:solidFill>
                <a:latin typeface="Arial"/>
                <a:cs typeface="Arial"/>
              </a:rPr>
              <a:t>küçük </a:t>
            </a:r>
            <a:r>
              <a:rPr sz="1800" dirty="0">
                <a:solidFill>
                  <a:srgbClr val="252525"/>
                </a:solidFill>
                <a:latin typeface="Arial"/>
                <a:cs typeface="Arial"/>
              </a:rPr>
              <a:t>değeri bulurlar. </a:t>
            </a:r>
            <a:r>
              <a:rPr sz="1800" spc="-15" dirty="0">
                <a:solidFill>
                  <a:srgbClr val="252525"/>
                </a:solidFill>
                <a:latin typeface="Arial"/>
                <a:cs typeface="Arial"/>
              </a:rPr>
              <a:t>Text</a:t>
            </a:r>
            <a:r>
              <a:rPr sz="1800" spc="-11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252525"/>
                </a:solidFill>
                <a:latin typeface="Arial"/>
                <a:cs typeface="Arial"/>
              </a:rPr>
              <a:t>veri</a:t>
            </a:r>
            <a:endParaRPr sz="1800" dirty="0">
              <a:latin typeface="Arial"/>
              <a:cs typeface="Arial"/>
            </a:endParaRPr>
          </a:p>
          <a:p>
            <a:pPr marL="756285">
              <a:lnSpc>
                <a:spcPct val="100000"/>
              </a:lnSpc>
            </a:pPr>
            <a:r>
              <a:rPr sz="1800" dirty="0">
                <a:solidFill>
                  <a:srgbClr val="252525"/>
                </a:solidFill>
                <a:latin typeface="Arial"/>
                <a:cs typeface="Arial"/>
              </a:rPr>
              <a:t>tipinde asci koduna göre en son </a:t>
            </a:r>
            <a:r>
              <a:rPr sz="1800" spc="-5" dirty="0">
                <a:solidFill>
                  <a:srgbClr val="252525"/>
                </a:solidFill>
                <a:latin typeface="Arial"/>
                <a:cs typeface="Arial"/>
              </a:rPr>
              <a:t>yada </a:t>
            </a:r>
            <a:r>
              <a:rPr sz="1800" dirty="0">
                <a:solidFill>
                  <a:srgbClr val="252525"/>
                </a:solidFill>
                <a:latin typeface="Arial"/>
                <a:cs typeface="Arial"/>
              </a:rPr>
              <a:t>en ilk gelene göre</a:t>
            </a:r>
            <a:r>
              <a:rPr sz="1800" spc="-325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52525"/>
                </a:solidFill>
                <a:latin typeface="Arial"/>
                <a:cs typeface="Arial"/>
              </a:rPr>
              <a:t>hesaplar.</a:t>
            </a:r>
            <a:endParaRPr sz="1800" dirty="0">
              <a:latin typeface="Arial"/>
              <a:cs typeface="Arial"/>
            </a:endParaRPr>
          </a:p>
          <a:p>
            <a:pPr marL="756285" lvl="1" indent="-287655">
              <a:lnSpc>
                <a:spcPct val="100000"/>
              </a:lnSpc>
              <a:spcBef>
                <a:spcPts val="434"/>
              </a:spcBef>
              <a:buFont typeface="Wingdings"/>
              <a:buChar char=""/>
              <a:tabLst>
                <a:tab pos="756920" algn="l"/>
              </a:tabLst>
            </a:pPr>
            <a:r>
              <a:rPr sz="1800" dirty="0">
                <a:solidFill>
                  <a:srgbClr val="252525"/>
                </a:solidFill>
                <a:latin typeface="Arial"/>
                <a:cs typeface="Arial"/>
              </a:rPr>
              <a:t>Kullanım </a:t>
            </a:r>
            <a:r>
              <a:rPr sz="1800" spc="5" dirty="0">
                <a:solidFill>
                  <a:srgbClr val="252525"/>
                </a:solidFill>
                <a:latin typeface="Arial"/>
                <a:cs typeface="Arial"/>
              </a:rPr>
              <a:t>biçimi </a:t>
            </a:r>
            <a:r>
              <a:rPr sz="1800" dirty="0">
                <a:solidFill>
                  <a:srgbClr val="252525"/>
                </a:solidFill>
                <a:latin typeface="Arial"/>
                <a:cs typeface="Arial"/>
              </a:rPr>
              <a:t>sum </a:t>
            </a:r>
            <a:r>
              <a:rPr sz="1800" spc="-10" dirty="0">
                <a:solidFill>
                  <a:srgbClr val="252525"/>
                </a:solidFill>
                <a:latin typeface="Arial"/>
                <a:cs typeface="Arial"/>
              </a:rPr>
              <a:t>ve </a:t>
            </a:r>
            <a:r>
              <a:rPr sz="1800" spc="-5" dirty="0">
                <a:solidFill>
                  <a:srgbClr val="252525"/>
                </a:solidFill>
                <a:latin typeface="Arial"/>
                <a:cs typeface="Arial"/>
              </a:rPr>
              <a:t>avg </a:t>
            </a:r>
            <a:r>
              <a:rPr sz="1800" dirty="0">
                <a:solidFill>
                  <a:srgbClr val="252525"/>
                </a:solidFill>
                <a:latin typeface="Arial"/>
                <a:cs typeface="Arial"/>
              </a:rPr>
              <a:t>ile</a:t>
            </a:r>
            <a:r>
              <a:rPr sz="1800" spc="-114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52525"/>
                </a:solidFill>
                <a:latin typeface="Arial"/>
                <a:cs typeface="Arial"/>
              </a:rPr>
              <a:t>aynıdır.</a:t>
            </a:r>
            <a:endParaRPr sz="1800" dirty="0">
              <a:latin typeface="Arial"/>
              <a:cs typeface="Arial"/>
            </a:endParaRPr>
          </a:p>
          <a:p>
            <a:pPr lvl="1">
              <a:lnSpc>
                <a:spcPct val="100000"/>
              </a:lnSpc>
              <a:spcBef>
                <a:spcPts val="35"/>
              </a:spcBef>
              <a:buChar char=""/>
            </a:pPr>
            <a:endParaRPr sz="2350" dirty="0">
              <a:latin typeface="Arial"/>
              <a:cs typeface="Arial"/>
            </a:endParaRPr>
          </a:p>
          <a:p>
            <a:pPr marL="756285" lvl="1" indent="-287655">
              <a:lnSpc>
                <a:spcPct val="100000"/>
              </a:lnSpc>
              <a:buFont typeface="Wingdings"/>
              <a:buChar char=""/>
              <a:tabLst>
                <a:tab pos="756920" algn="l"/>
              </a:tabLst>
            </a:pPr>
            <a:r>
              <a:rPr sz="1800" dirty="0">
                <a:solidFill>
                  <a:srgbClr val="006FC0"/>
                </a:solidFill>
                <a:latin typeface="Arial"/>
                <a:cs typeface="Arial"/>
              </a:rPr>
              <a:t>SELECT </a:t>
            </a:r>
            <a:r>
              <a:rPr sz="1800" spc="-5" dirty="0">
                <a:solidFill>
                  <a:srgbClr val="EF34CC"/>
                </a:solidFill>
                <a:latin typeface="Arial"/>
                <a:cs typeface="Arial"/>
              </a:rPr>
              <a:t>MAX</a:t>
            </a:r>
            <a:r>
              <a:rPr sz="1800" spc="-5" dirty="0">
                <a:solidFill>
                  <a:srgbClr val="252525"/>
                </a:solidFill>
                <a:latin typeface="Arial"/>
                <a:cs typeface="Arial"/>
              </a:rPr>
              <a:t>(maas) </a:t>
            </a:r>
            <a:r>
              <a:rPr sz="1800" spc="-5" dirty="0">
                <a:solidFill>
                  <a:srgbClr val="006FC0"/>
                </a:solidFill>
                <a:latin typeface="Arial"/>
                <a:cs typeface="Arial"/>
              </a:rPr>
              <a:t>FROM </a:t>
            </a:r>
            <a:r>
              <a:rPr sz="1800" dirty="0">
                <a:solidFill>
                  <a:srgbClr val="252525"/>
                </a:solidFill>
                <a:latin typeface="Arial"/>
                <a:cs typeface="Arial"/>
              </a:rPr>
              <a:t>tbl_personel</a:t>
            </a:r>
            <a:endParaRPr sz="1800" dirty="0">
              <a:latin typeface="Arial"/>
              <a:cs typeface="Arial"/>
            </a:endParaRPr>
          </a:p>
          <a:p>
            <a:pPr marL="756285" lvl="1" indent="-287655">
              <a:lnSpc>
                <a:spcPct val="100000"/>
              </a:lnSpc>
              <a:spcBef>
                <a:spcPts val="434"/>
              </a:spcBef>
              <a:buFont typeface="Wingdings"/>
              <a:buChar char=""/>
              <a:tabLst>
                <a:tab pos="756920" algn="l"/>
              </a:tabLst>
            </a:pPr>
            <a:r>
              <a:rPr sz="1800" spc="-5" dirty="0">
                <a:solidFill>
                  <a:srgbClr val="006FC0"/>
                </a:solidFill>
                <a:latin typeface="Arial"/>
                <a:cs typeface="Arial"/>
              </a:rPr>
              <a:t>SELECT </a:t>
            </a:r>
            <a:r>
              <a:rPr sz="1800" spc="-5" dirty="0">
                <a:solidFill>
                  <a:srgbClr val="EF34CC"/>
                </a:solidFill>
                <a:latin typeface="Arial"/>
                <a:cs typeface="Arial"/>
              </a:rPr>
              <a:t>MIN</a:t>
            </a:r>
            <a:r>
              <a:rPr sz="1800" spc="-5" dirty="0">
                <a:solidFill>
                  <a:srgbClr val="252525"/>
                </a:solidFill>
                <a:latin typeface="Arial"/>
                <a:cs typeface="Arial"/>
              </a:rPr>
              <a:t>(maas) </a:t>
            </a:r>
            <a:r>
              <a:rPr sz="1800" spc="-5" dirty="0">
                <a:solidFill>
                  <a:srgbClr val="006FC0"/>
                </a:solidFill>
                <a:latin typeface="Arial"/>
                <a:cs typeface="Arial"/>
              </a:rPr>
              <a:t>FROM</a:t>
            </a:r>
            <a:r>
              <a:rPr sz="1800" spc="-25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52525"/>
                </a:solidFill>
                <a:latin typeface="Arial"/>
                <a:cs typeface="Arial"/>
              </a:rPr>
              <a:t>tbl_personel</a:t>
            </a:r>
            <a:endParaRPr sz="1800" dirty="0">
              <a:latin typeface="Arial"/>
              <a:cs typeface="Arial"/>
            </a:endParaRPr>
          </a:p>
          <a:p>
            <a:pPr lvl="1">
              <a:lnSpc>
                <a:spcPct val="100000"/>
              </a:lnSpc>
              <a:spcBef>
                <a:spcPts val="35"/>
              </a:spcBef>
              <a:buChar char=""/>
            </a:pPr>
            <a:endParaRPr sz="2600" dirty="0">
              <a:latin typeface="Arial"/>
              <a:cs typeface="Arial"/>
            </a:endParaRPr>
          </a:p>
          <a:p>
            <a:pPr marL="756285" lvl="1" indent="-287655">
              <a:lnSpc>
                <a:spcPct val="100000"/>
              </a:lnSpc>
              <a:buFont typeface="Wingdings"/>
              <a:buChar char=""/>
              <a:tabLst>
                <a:tab pos="756920" algn="l"/>
              </a:tabLst>
            </a:pPr>
            <a:r>
              <a:rPr sz="1800" dirty="0">
                <a:solidFill>
                  <a:srgbClr val="006FC0"/>
                </a:solidFill>
                <a:latin typeface="Arial"/>
                <a:cs typeface="Arial"/>
              </a:rPr>
              <a:t>SELECT </a:t>
            </a:r>
            <a:r>
              <a:rPr sz="1800" spc="-5" dirty="0">
                <a:solidFill>
                  <a:srgbClr val="EF34CC"/>
                </a:solidFill>
                <a:latin typeface="Arial"/>
                <a:cs typeface="Arial"/>
              </a:rPr>
              <a:t>SUM</a:t>
            </a:r>
            <a:r>
              <a:rPr sz="1800" spc="-5" dirty="0">
                <a:solidFill>
                  <a:srgbClr val="252525"/>
                </a:solidFill>
                <a:latin typeface="Arial"/>
                <a:cs typeface="Arial"/>
              </a:rPr>
              <a:t>(maas) </a:t>
            </a:r>
            <a:r>
              <a:rPr sz="1800" dirty="0">
                <a:solidFill>
                  <a:srgbClr val="252525"/>
                </a:solidFill>
                <a:latin typeface="Arial"/>
                <a:cs typeface="Arial"/>
              </a:rPr>
              <a:t>toplamOdenen , </a:t>
            </a:r>
            <a:r>
              <a:rPr sz="1800" dirty="0">
                <a:solidFill>
                  <a:srgbClr val="EF34CC"/>
                </a:solidFill>
                <a:latin typeface="Arial"/>
                <a:cs typeface="Arial"/>
              </a:rPr>
              <a:t>AVG</a:t>
            </a:r>
            <a:r>
              <a:rPr sz="1800" dirty="0">
                <a:solidFill>
                  <a:srgbClr val="252525"/>
                </a:solidFill>
                <a:latin typeface="Arial"/>
                <a:cs typeface="Arial"/>
              </a:rPr>
              <a:t>(maas)</a:t>
            </a:r>
            <a:r>
              <a:rPr sz="1800" spc="-12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52525"/>
                </a:solidFill>
                <a:latin typeface="Arial"/>
                <a:cs typeface="Arial"/>
              </a:rPr>
              <a:t>ortalamaMaas</a:t>
            </a:r>
            <a:endParaRPr sz="1800" dirty="0">
              <a:latin typeface="Arial"/>
              <a:cs typeface="Arial"/>
            </a:endParaRPr>
          </a:p>
          <a:p>
            <a:pPr marL="756285" marR="339725" indent="1146175">
              <a:lnSpc>
                <a:spcPts val="2590"/>
              </a:lnSpc>
              <a:spcBef>
                <a:spcPts val="160"/>
              </a:spcBef>
            </a:pPr>
            <a:r>
              <a:rPr sz="1800" dirty="0">
                <a:solidFill>
                  <a:srgbClr val="252525"/>
                </a:solidFill>
                <a:latin typeface="Arial"/>
                <a:cs typeface="Arial"/>
              </a:rPr>
              <a:t>, </a:t>
            </a:r>
            <a:r>
              <a:rPr sz="1800" spc="-5" dirty="0">
                <a:solidFill>
                  <a:srgbClr val="EF34CC"/>
                </a:solidFill>
                <a:latin typeface="Arial"/>
                <a:cs typeface="Arial"/>
              </a:rPr>
              <a:t>MIN</a:t>
            </a:r>
            <a:r>
              <a:rPr sz="1800" spc="-5" dirty="0">
                <a:solidFill>
                  <a:srgbClr val="252525"/>
                </a:solidFill>
                <a:latin typeface="Arial"/>
                <a:cs typeface="Arial"/>
              </a:rPr>
              <a:t>(maas) </a:t>
            </a:r>
            <a:r>
              <a:rPr sz="1800" dirty="0">
                <a:solidFill>
                  <a:srgbClr val="252525"/>
                </a:solidFill>
                <a:latin typeface="Arial"/>
                <a:cs typeface="Arial"/>
              </a:rPr>
              <a:t>enDüsukMaas, </a:t>
            </a:r>
            <a:r>
              <a:rPr sz="1800" spc="-5" dirty="0">
                <a:solidFill>
                  <a:srgbClr val="EF34CC"/>
                </a:solidFill>
                <a:latin typeface="Arial"/>
                <a:cs typeface="Arial"/>
              </a:rPr>
              <a:t>MAX</a:t>
            </a:r>
            <a:r>
              <a:rPr sz="1800" spc="-5" dirty="0">
                <a:solidFill>
                  <a:srgbClr val="252525"/>
                </a:solidFill>
                <a:latin typeface="Arial"/>
                <a:cs typeface="Arial"/>
              </a:rPr>
              <a:t>(maas) enYüksekMaas  </a:t>
            </a:r>
            <a:r>
              <a:rPr sz="1800" spc="-5" dirty="0">
                <a:solidFill>
                  <a:srgbClr val="006FC0"/>
                </a:solidFill>
                <a:latin typeface="Arial"/>
                <a:cs typeface="Arial"/>
              </a:rPr>
              <a:t>FROM</a:t>
            </a:r>
            <a:r>
              <a:rPr sz="1800" spc="-15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52525"/>
                </a:solidFill>
                <a:latin typeface="Arial"/>
                <a:cs typeface="Arial"/>
              </a:rPr>
              <a:t>tbl_personel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23850">
              <a:lnSpc>
                <a:spcPct val="100000"/>
              </a:lnSpc>
              <a:spcBef>
                <a:spcPts val="100"/>
              </a:spcBef>
            </a:pPr>
            <a:r>
              <a:rPr spc="-15" dirty="0"/>
              <a:t>Sayısal </a:t>
            </a:r>
            <a:r>
              <a:rPr spc="-10" dirty="0"/>
              <a:t>Değerler </a:t>
            </a:r>
            <a:r>
              <a:rPr dirty="0"/>
              <a:t>İçin </a:t>
            </a:r>
            <a:r>
              <a:rPr spc="-10" dirty="0"/>
              <a:t>Fonksiyonlar</a:t>
            </a:r>
            <a:r>
              <a:rPr spc="160" dirty="0"/>
              <a:t> </a:t>
            </a:r>
            <a:r>
              <a:rPr dirty="0"/>
              <a:t>-6</a:t>
            </a:r>
          </a:p>
        </p:txBody>
      </p:sp>
      <p:sp>
        <p:nvSpPr>
          <p:cNvPr id="7" name="Alt Bilgi Yer Tutucusu 6">
            <a:extLst>
              <a:ext uri="{FF2B5EF4-FFF2-40B4-BE49-F238E27FC236}">
                <a16:creationId xmlns:a16="http://schemas.microsoft.com/office/drawing/2014/main" id="{12F3EE3A-B3A4-9233-AD9E-82E2EF763D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tr-TR" sz="900" b="1">
                <a:solidFill>
                  <a:schemeClr val="accent5">
                    <a:lumMod val="50000"/>
                  </a:schemeClr>
                </a:solidFill>
              </a:rPr>
              <a:t>Adem AKKUŞ </a:t>
            </a:r>
            <a:r>
              <a:rPr lang="tr-TR" sz="900">
                <a:solidFill>
                  <a:schemeClr val="accent1">
                    <a:lumMod val="50000"/>
                  </a:schemeClr>
                </a:solidFill>
              </a:rPr>
              <a:t/>
            </a:r>
            <a:br>
              <a:rPr lang="tr-TR" sz="900">
                <a:solidFill>
                  <a:schemeClr val="accent1">
                    <a:lumMod val="50000"/>
                  </a:schemeClr>
                </a:solidFill>
              </a:rPr>
            </a:br>
            <a:r>
              <a:rPr lang="tr-TR" sz="1100" b="1">
                <a:solidFill>
                  <a:schemeClr val="accent5">
                    <a:lumMod val="50000"/>
                  </a:schemeClr>
                </a:solidFill>
              </a:rPr>
              <a:t>|</a:t>
            </a:r>
            <a:r>
              <a:rPr lang="tr-TR" sz="900">
                <a:solidFill>
                  <a:schemeClr val="accent1">
                    <a:lumMod val="50000"/>
                  </a:schemeClr>
                </a:solidFill>
              </a:rPr>
              <a:t> Bilgisayar Mühendisi </a:t>
            </a:r>
            <a:r>
              <a:rPr lang="tr-TR" sz="1100" b="1">
                <a:solidFill>
                  <a:schemeClr val="accent5">
                    <a:lumMod val="50000"/>
                  </a:schemeClr>
                </a:solidFill>
              </a:rPr>
              <a:t>|</a:t>
            </a:r>
            <a:r>
              <a:rPr lang="tr-TR" sz="900">
                <a:solidFill>
                  <a:schemeClr val="accent1">
                    <a:lumMod val="50000"/>
                  </a:schemeClr>
                </a:solidFill>
              </a:rPr>
              <a:t> Uzm. Bilişim Tekn. Öğrt. </a:t>
            </a:r>
            <a:r>
              <a:rPr lang="tr-TR" sz="1100" b="1">
                <a:solidFill>
                  <a:schemeClr val="accent5">
                    <a:lumMod val="50000"/>
                  </a:schemeClr>
                </a:solidFill>
              </a:rPr>
              <a:t>|</a:t>
            </a:r>
            <a:r>
              <a:rPr lang="tr-TR" sz="900">
                <a:solidFill>
                  <a:schemeClr val="accent1">
                    <a:lumMod val="50000"/>
                  </a:schemeClr>
                </a:solidFill>
              </a:rPr>
              <a:t> Eğitmen</a:t>
            </a:r>
            <a:endParaRPr lang="tr-TR" sz="900" dirty="0"/>
          </a:p>
        </p:txBody>
      </p:sp>
    </p:spTree>
    <p:extLst>
      <p:ext uri="{BB962C8B-B14F-4D97-AF65-F5344CB8AC3E}">
        <p14:creationId xmlns:p14="http://schemas.microsoft.com/office/powerpoint/2010/main" val="30870301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6BC2EB-EE25-FA6D-A460-DFE95F085C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>
            <a:extLst>
              <a:ext uri="{FF2B5EF4-FFF2-40B4-BE49-F238E27FC236}">
                <a16:creationId xmlns:a16="http://schemas.microsoft.com/office/drawing/2014/main" id="{9E236A41-18A1-6B3D-0FCE-D557EC5E263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23850">
              <a:lnSpc>
                <a:spcPct val="100000"/>
              </a:lnSpc>
              <a:spcBef>
                <a:spcPts val="100"/>
              </a:spcBef>
            </a:pPr>
            <a:r>
              <a:rPr spc="-15" dirty="0"/>
              <a:t>Sayısal </a:t>
            </a:r>
            <a:r>
              <a:rPr spc="-10" dirty="0"/>
              <a:t>Değerler </a:t>
            </a:r>
            <a:r>
              <a:rPr dirty="0"/>
              <a:t>İçin </a:t>
            </a:r>
            <a:r>
              <a:rPr spc="-10" dirty="0"/>
              <a:t>Fonksiyonlar</a:t>
            </a:r>
            <a:r>
              <a:rPr spc="160" dirty="0"/>
              <a:t> </a:t>
            </a:r>
            <a:r>
              <a:rPr dirty="0"/>
              <a:t>-6</a:t>
            </a:r>
          </a:p>
        </p:txBody>
      </p:sp>
      <p:sp>
        <p:nvSpPr>
          <p:cNvPr id="7" name="Alt Bilgi Yer Tutucusu 6">
            <a:extLst>
              <a:ext uri="{FF2B5EF4-FFF2-40B4-BE49-F238E27FC236}">
                <a16:creationId xmlns:a16="http://schemas.microsoft.com/office/drawing/2014/main" id="{0AB8F7BE-CA54-E8FB-9925-875179D851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tr-TR" sz="900" b="1">
                <a:solidFill>
                  <a:schemeClr val="accent5">
                    <a:lumMod val="50000"/>
                  </a:schemeClr>
                </a:solidFill>
              </a:rPr>
              <a:t>Adem AKKUŞ </a:t>
            </a:r>
            <a:r>
              <a:rPr lang="tr-TR" sz="900">
                <a:solidFill>
                  <a:schemeClr val="accent1">
                    <a:lumMod val="50000"/>
                  </a:schemeClr>
                </a:solidFill>
              </a:rPr>
              <a:t/>
            </a:r>
            <a:br>
              <a:rPr lang="tr-TR" sz="900">
                <a:solidFill>
                  <a:schemeClr val="accent1">
                    <a:lumMod val="50000"/>
                  </a:schemeClr>
                </a:solidFill>
              </a:rPr>
            </a:br>
            <a:r>
              <a:rPr lang="tr-TR" sz="1100" b="1">
                <a:solidFill>
                  <a:schemeClr val="accent5">
                    <a:lumMod val="50000"/>
                  </a:schemeClr>
                </a:solidFill>
              </a:rPr>
              <a:t>|</a:t>
            </a:r>
            <a:r>
              <a:rPr lang="tr-TR" sz="900">
                <a:solidFill>
                  <a:schemeClr val="accent1">
                    <a:lumMod val="50000"/>
                  </a:schemeClr>
                </a:solidFill>
              </a:rPr>
              <a:t> Bilgisayar Mühendisi </a:t>
            </a:r>
            <a:r>
              <a:rPr lang="tr-TR" sz="1100" b="1">
                <a:solidFill>
                  <a:schemeClr val="accent5">
                    <a:lumMod val="50000"/>
                  </a:schemeClr>
                </a:solidFill>
              </a:rPr>
              <a:t>|</a:t>
            </a:r>
            <a:r>
              <a:rPr lang="tr-TR" sz="900">
                <a:solidFill>
                  <a:schemeClr val="accent1">
                    <a:lumMod val="50000"/>
                  </a:schemeClr>
                </a:solidFill>
              </a:rPr>
              <a:t> Uzm. Bilişim Tekn. Öğrt. </a:t>
            </a:r>
            <a:r>
              <a:rPr lang="tr-TR" sz="1100" b="1">
                <a:solidFill>
                  <a:schemeClr val="accent5">
                    <a:lumMod val="50000"/>
                  </a:schemeClr>
                </a:solidFill>
              </a:rPr>
              <a:t>|</a:t>
            </a:r>
            <a:r>
              <a:rPr lang="tr-TR" sz="900">
                <a:solidFill>
                  <a:schemeClr val="accent1">
                    <a:lumMod val="50000"/>
                  </a:schemeClr>
                </a:solidFill>
              </a:rPr>
              <a:t> Eğitmen</a:t>
            </a:r>
            <a:endParaRPr lang="tr-TR" sz="900" dirty="0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AEEF8759-02A5-18E1-40C7-24110C4F162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422"/>
          <a:stretch/>
        </p:blipFill>
        <p:spPr>
          <a:xfrm>
            <a:off x="1447800" y="1447800"/>
            <a:ext cx="6948134" cy="3363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2580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lt Bilgi Yer Tutucusu 6">
            <a:extLst>
              <a:ext uri="{FF2B5EF4-FFF2-40B4-BE49-F238E27FC236}">
                <a16:creationId xmlns:a16="http://schemas.microsoft.com/office/drawing/2014/main" id="{A7DC7D24-53FC-93CA-9EC7-66EF7C6EC6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tr-TR" sz="900" b="1">
                <a:solidFill>
                  <a:schemeClr val="accent5">
                    <a:lumMod val="50000"/>
                  </a:schemeClr>
                </a:solidFill>
              </a:rPr>
              <a:t>Adem AKKUŞ </a:t>
            </a:r>
            <a:r>
              <a:rPr lang="tr-TR" sz="900">
                <a:solidFill>
                  <a:schemeClr val="accent1">
                    <a:lumMod val="50000"/>
                  </a:schemeClr>
                </a:solidFill>
              </a:rPr>
              <a:t/>
            </a:r>
            <a:br>
              <a:rPr lang="tr-TR" sz="900">
                <a:solidFill>
                  <a:schemeClr val="accent1">
                    <a:lumMod val="50000"/>
                  </a:schemeClr>
                </a:solidFill>
              </a:rPr>
            </a:br>
            <a:r>
              <a:rPr lang="tr-TR" sz="1100" b="1">
                <a:solidFill>
                  <a:schemeClr val="accent5">
                    <a:lumMod val="50000"/>
                  </a:schemeClr>
                </a:solidFill>
              </a:rPr>
              <a:t>|</a:t>
            </a:r>
            <a:r>
              <a:rPr lang="tr-TR" sz="900">
                <a:solidFill>
                  <a:schemeClr val="accent1">
                    <a:lumMod val="50000"/>
                  </a:schemeClr>
                </a:solidFill>
              </a:rPr>
              <a:t> Bilgisayar Mühendisi </a:t>
            </a:r>
            <a:r>
              <a:rPr lang="tr-TR" sz="1100" b="1">
                <a:solidFill>
                  <a:schemeClr val="accent5">
                    <a:lumMod val="50000"/>
                  </a:schemeClr>
                </a:solidFill>
              </a:rPr>
              <a:t>|</a:t>
            </a:r>
            <a:r>
              <a:rPr lang="tr-TR" sz="900">
                <a:solidFill>
                  <a:schemeClr val="accent1">
                    <a:lumMod val="50000"/>
                  </a:schemeClr>
                </a:solidFill>
              </a:rPr>
              <a:t> Uzm. Bilişim Tekn. Öğrt. </a:t>
            </a:r>
            <a:r>
              <a:rPr lang="tr-TR" sz="1100" b="1">
                <a:solidFill>
                  <a:schemeClr val="accent5">
                    <a:lumMod val="50000"/>
                  </a:schemeClr>
                </a:solidFill>
              </a:rPr>
              <a:t>|</a:t>
            </a:r>
            <a:r>
              <a:rPr lang="tr-TR" sz="900">
                <a:solidFill>
                  <a:schemeClr val="accent1">
                    <a:lumMod val="50000"/>
                  </a:schemeClr>
                </a:solidFill>
              </a:rPr>
              <a:t> Eğitmen</a:t>
            </a:r>
            <a:endParaRPr lang="tr-TR" sz="900" dirty="0"/>
          </a:p>
        </p:txBody>
      </p:sp>
      <p:sp>
        <p:nvSpPr>
          <p:cNvPr id="5" name="Başlık 4">
            <a:extLst>
              <a:ext uri="{FF2B5EF4-FFF2-40B4-BE49-F238E27FC236}">
                <a16:creationId xmlns:a16="http://schemas.microsoft.com/office/drawing/2014/main" id="{47CA6734-1386-C03F-3015-693F96AAC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417" y="537794"/>
            <a:ext cx="7805165" cy="615553"/>
          </a:xfrm>
        </p:spPr>
        <p:txBody>
          <a:bodyPr/>
          <a:lstStyle/>
          <a:p>
            <a:r>
              <a:rPr lang="tr-TR" sz="4000" dirty="0">
                <a:solidFill>
                  <a:srgbClr val="4B4B4B"/>
                </a:solidFill>
              </a:rPr>
              <a:t>AGGREGATE FONKSİYONLARI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E9A89FF1-B2AC-1ABE-6BB0-9F87D5BC1D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119480"/>
            <a:ext cx="6020023" cy="5200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6187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lt Bilgi Yer Tutucusu 6">
            <a:extLst>
              <a:ext uri="{FF2B5EF4-FFF2-40B4-BE49-F238E27FC236}">
                <a16:creationId xmlns:a16="http://schemas.microsoft.com/office/drawing/2014/main" id="{A7DC7D24-53FC-93CA-9EC7-66EF7C6EC6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tr-TR" sz="900" b="1">
                <a:solidFill>
                  <a:schemeClr val="accent5">
                    <a:lumMod val="50000"/>
                  </a:schemeClr>
                </a:solidFill>
              </a:rPr>
              <a:t>Adem AKKUŞ </a:t>
            </a:r>
            <a:r>
              <a:rPr lang="tr-TR" sz="900">
                <a:solidFill>
                  <a:schemeClr val="accent1">
                    <a:lumMod val="50000"/>
                  </a:schemeClr>
                </a:solidFill>
              </a:rPr>
              <a:t/>
            </a:r>
            <a:br>
              <a:rPr lang="tr-TR" sz="900">
                <a:solidFill>
                  <a:schemeClr val="accent1">
                    <a:lumMod val="50000"/>
                  </a:schemeClr>
                </a:solidFill>
              </a:rPr>
            </a:br>
            <a:r>
              <a:rPr lang="tr-TR" sz="1100" b="1">
                <a:solidFill>
                  <a:schemeClr val="accent5">
                    <a:lumMod val="50000"/>
                  </a:schemeClr>
                </a:solidFill>
              </a:rPr>
              <a:t>|</a:t>
            </a:r>
            <a:r>
              <a:rPr lang="tr-TR" sz="900">
                <a:solidFill>
                  <a:schemeClr val="accent1">
                    <a:lumMod val="50000"/>
                  </a:schemeClr>
                </a:solidFill>
              </a:rPr>
              <a:t> Bilgisayar Mühendisi </a:t>
            </a:r>
            <a:r>
              <a:rPr lang="tr-TR" sz="1100" b="1">
                <a:solidFill>
                  <a:schemeClr val="accent5">
                    <a:lumMod val="50000"/>
                  </a:schemeClr>
                </a:solidFill>
              </a:rPr>
              <a:t>|</a:t>
            </a:r>
            <a:r>
              <a:rPr lang="tr-TR" sz="900">
                <a:solidFill>
                  <a:schemeClr val="accent1">
                    <a:lumMod val="50000"/>
                  </a:schemeClr>
                </a:solidFill>
              </a:rPr>
              <a:t> Uzm. Bilişim Tekn. Öğrt. </a:t>
            </a:r>
            <a:r>
              <a:rPr lang="tr-TR" sz="1100" b="1">
                <a:solidFill>
                  <a:schemeClr val="accent5">
                    <a:lumMod val="50000"/>
                  </a:schemeClr>
                </a:solidFill>
              </a:rPr>
              <a:t>|</a:t>
            </a:r>
            <a:r>
              <a:rPr lang="tr-TR" sz="900">
                <a:solidFill>
                  <a:schemeClr val="accent1">
                    <a:lumMod val="50000"/>
                  </a:schemeClr>
                </a:solidFill>
              </a:rPr>
              <a:t> Eğitmen</a:t>
            </a:r>
            <a:endParaRPr lang="tr-TR" sz="900" dirty="0"/>
          </a:p>
        </p:txBody>
      </p:sp>
      <p:sp>
        <p:nvSpPr>
          <p:cNvPr id="5" name="Başlık 4">
            <a:extLst>
              <a:ext uri="{FF2B5EF4-FFF2-40B4-BE49-F238E27FC236}">
                <a16:creationId xmlns:a16="http://schemas.microsoft.com/office/drawing/2014/main" id="{47CA6734-1386-C03F-3015-693F96AAC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417" y="537794"/>
            <a:ext cx="7805165" cy="615553"/>
          </a:xfrm>
        </p:spPr>
        <p:txBody>
          <a:bodyPr/>
          <a:lstStyle/>
          <a:p>
            <a:r>
              <a:rPr lang="tr-TR" sz="4000" dirty="0">
                <a:solidFill>
                  <a:srgbClr val="4B4B4B"/>
                </a:solidFill>
              </a:rPr>
              <a:t>AGGREGATE FONKSİYONLARI</a:t>
            </a:r>
          </a:p>
        </p:txBody>
      </p:sp>
      <p:pic>
        <p:nvPicPr>
          <p:cNvPr id="2" name="Resim 1">
            <a:extLst>
              <a:ext uri="{FF2B5EF4-FFF2-40B4-BE49-F238E27FC236}">
                <a16:creationId xmlns:a16="http://schemas.microsoft.com/office/drawing/2014/main" id="{3E9A96BB-77B9-730D-DBE3-1341C6A7DD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879"/>
          <a:stretch/>
        </p:blipFill>
        <p:spPr bwMode="auto">
          <a:xfrm>
            <a:off x="1007639" y="1186273"/>
            <a:ext cx="6660515" cy="245999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" name="Resim 2">
            <a:extLst>
              <a:ext uri="{FF2B5EF4-FFF2-40B4-BE49-F238E27FC236}">
                <a16:creationId xmlns:a16="http://schemas.microsoft.com/office/drawing/2014/main" id="{88551E88-66BE-CF57-9C93-A74BA78608E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072" b="21725"/>
          <a:stretch/>
        </p:blipFill>
        <p:spPr bwMode="auto">
          <a:xfrm>
            <a:off x="973772" y="3679190"/>
            <a:ext cx="6389370" cy="245999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8529887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lt Bilgi Yer Tutucusu 6">
            <a:extLst>
              <a:ext uri="{FF2B5EF4-FFF2-40B4-BE49-F238E27FC236}">
                <a16:creationId xmlns:a16="http://schemas.microsoft.com/office/drawing/2014/main" id="{A7DC7D24-53FC-93CA-9EC7-66EF7C6EC6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tr-TR" sz="900" b="1">
                <a:solidFill>
                  <a:schemeClr val="accent5">
                    <a:lumMod val="50000"/>
                  </a:schemeClr>
                </a:solidFill>
              </a:rPr>
              <a:t>Adem AKKUŞ </a:t>
            </a:r>
            <a:r>
              <a:rPr lang="tr-TR" sz="900">
                <a:solidFill>
                  <a:schemeClr val="accent1">
                    <a:lumMod val="50000"/>
                  </a:schemeClr>
                </a:solidFill>
              </a:rPr>
              <a:t/>
            </a:r>
            <a:br>
              <a:rPr lang="tr-TR" sz="900">
                <a:solidFill>
                  <a:schemeClr val="accent1">
                    <a:lumMod val="50000"/>
                  </a:schemeClr>
                </a:solidFill>
              </a:rPr>
            </a:br>
            <a:r>
              <a:rPr lang="tr-TR" sz="1100" b="1">
                <a:solidFill>
                  <a:schemeClr val="accent5">
                    <a:lumMod val="50000"/>
                  </a:schemeClr>
                </a:solidFill>
              </a:rPr>
              <a:t>|</a:t>
            </a:r>
            <a:r>
              <a:rPr lang="tr-TR" sz="900">
                <a:solidFill>
                  <a:schemeClr val="accent1">
                    <a:lumMod val="50000"/>
                  </a:schemeClr>
                </a:solidFill>
              </a:rPr>
              <a:t> Bilgisayar Mühendisi </a:t>
            </a:r>
            <a:r>
              <a:rPr lang="tr-TR" sz="1100" b="1">
                <a:solidFill>
                  <a:schemeClr val="accent5">
                    <a:lumMod val="50000"/>
                  </a:schemeClr>
                </a:solidFill>
              </a:rPr>
              <a:t>|</a:t>
            </a:r>
            <a:r>
              <a:rPr lang="tr-TR" sz="900">
                <a:solidFill>
                  <a:schemeClr val="accent1">
                    <a:lumMod val="50000"/>
                  </a:schemeClr>
                </a:solidFill>
              </a:rPr>
              <a:t> Uzm. Bilişim Tekn. Öğrt. </a:t>
            </a:r>
            <a:r>
              <a:rPr lang="tr-TR" sz="1100" b="1">
                <a:solidFill>
                  <a:schemeClr val="accent5">
                    <a:lumMod val="50000"/>
                  </a:schemeClr>
                </a:solidFill>
              </a:rPr>
              <a:t>|</a:t>
            </a:r>
            <a:r>
              <a:rPr lang="tr-TR" sz="900">
                <a:solidFill>
                  <a:schemeClr val="accent1">
                    <a:lumMod val="50000"/>
                  </a:schemeClr>
                </a:solidFill>
              </a:rPr>
              <a:t> Eğitmen</a:t>
            </a:r>
            <a:endParaRPr lang="tr-TR" sz="900" dirty="0"/>
          </a:p>
        </p:txBody>
      </p:sp>
      <p:sp>
        <p:nvSpPr>
          <p:cNvPr id="5" name="Başlık 4">
            <a:extLst>
              <a:ext uri="{FF2B5EF4-FFF2-40B4-BE49-F238E27FC236}">
                <a16:creationId xmlns:a16="http://schemas.microsoft.com/office/drawing/2014/main" id="{47CA6734-1386-C03F-3015-693F96AAC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417" y="537794"/>
            <a:ext cx="7805165" cy="615553"/>
          </a:xfrm>
        </p:spPr>
        <p:txBody>
          <a:bodyPr/>
          <a:lstStyle/>
          <a:p>
            <a:r>
              <a:rPr lang="tr-TR" sz="4000" dirty="0">
                <a:solidFill>
                  <a:srgbClr val="4B4B4B"/>
                </a:solidFill>
              </a:rPr>
              <a:t>AGGREGATE FONKSİYONLARI</a:t>
            </a:r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81FE0AD2-75B3-68AD-C3A4-57197A6084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74"/>
          <a:stretch/>
        </p:blipFill>
        <p:spPr>
          <a:xfrm>
            <a:off x="1219200" y="1524000"/>
            <a:ext cx="5745978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8992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lt Bilgi Yer Tutucusu 6">
            <a:extLst>
              <a:ext uri="{FF2B5EF4-FFF2-40B4-BE49-F238E27FC236}">
                <a16:creationId xmlns:a16="http://schemas.microsoft.com/office/drawing/2014/main" id="{A7DC7D24-53FC-93CA-9EC7-66EF7C6EC6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tr-TR" sz="900" b="1">
                <a:solidFill>
                  <a:schemeClr val="accent5">
                    <a:lumMod val="50000"/>
                  </a:schemeClr>
                </a:solidFill>
              </a:rPr>
              <a:t>Adem AKKUŞ </a:t>
            </a:r>
            <a:r>
              <a:rPr lang="tr-TR" sz="900">
                <a:solidFill>
                  <a:schemeClr val="accent1">
                    <a:lumMod val="50000"/>
                  </a:schemeClr>
                </a:solidFill>
              </a:rPr>
              <a:t/>
            </a:r>
            <a:br>
              <a:rPr lang="tr-TR" sz="900">
                <a:solidFill>
                  <a:schemeClr val="accent1">
                    <a:lumMod val="50000"/>
                  </a:schemeClr>
                </a:solidFill>
              </a:rPr>
            </a:br>
            <a:r>
              <a:rPr lang="tr-TR" sz="1100" b="1">
                <a:solidFill>
                  <a:schemeClr val="accent5">
                    <a:lumMod val="50000"/>
                  </a:schemeClr>
                </a:solidFill>
              </a:rPr>
              <a:t>|</a:t>
            </a:r>
            <a:r>
              <a:rPr lang="tr-TR" sz="900">
                <a:solidFill>
                  <a:schemeClr val="accent1">
                    <a:lumMod val="50000"/>
                  </a:schemeClr>
                </a:solidFill>
              </a:rPr>
              <a:t> Bilgisayar Mühendisi </a:t>
            </a:r>
            <a:r>
              <a:rPr lang="tr-TR" sz="1100" b="1">
                <a:solidFill>
                  <a:schemeClr val="accent5">
                    <a:lumMod val="50000"/>
                  </a:schemeClr>
                </a:solidFill>
              </a:rPr>
              <a:t>|</a:t>
            </a:r>
            <a:r>
              <a:rPr lang="tr-TR" sz="900">
                <a:solidFill>
                  <a:schemeClr val="accent1">
                    <a:lumMod val="50000"/>
                  </a:schemeClr>
                </a:solidFill>
              </a:rPr>
              <a:t> Uzm. Bilişim Tekn. Öğrt. </a:t>
            </a:r>
            <a:r>
              <a:rPr lang="tr-TR" sz="1100" b="1">
                <a:solidFill>
                  <a:schemeClr val="accent5">
                    <a:lumMod val="50000"/>
                  </a:schemeClr>
                </a:solidFill>
              </a:rPr>
              <a:t>|</a:t>
            </a:r>
            <a:r>
              <a:rPr lang="tr-TR" sz="900">
                <a:solidFill>
                  <a:schemeClr val="accent1">
                    <a:lumMod val="50000"/>
                  </a:schemeClr>
                </a:solidFill>
              </a:rPr>
              <a:t> Eğitmen</a:t>
            </a:r>
            <a:endParaRPr lang="tr-TR" sz="900" dirty="0"/>
          </a:p>
        </p:txBody>
      </p:sp>
      <p:sp>
        <p:nvSpPr>
          <p:cNvPr id="5" name="Başlık 4">
            <a:extLst>
              <a:ext uri="{FF2B5EF4-FFF2-40B4-BE49-F238E27FC236}">
                <a16:creationId xmlns:a16="http://schemas.microsoft.com/office/drawing/2014/main" id="{47CA6734-1386-C03F-3015-693F96AAC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417" y="537794"/>
            <a:ext cx="7805165" cy="615553"/>
          </a:xfrm>
        </p:spPr>
        <p:txBody>
          <a:bodyPr/>
          <a:lstStyle/>
          <a:p>
            <a:r>
              <a:rPr lang="tr-TR" sz="4000" dirty="0">
                <a:solidFill>
                  <a:srgbClr val="4B4B4B"/>
                </a:solidFill>
              </a:rPr>
              <a:t>AGGREGATE FONKSİYONLARI</a:t>
            </a:r>
          </a:p>
        </p:txBody>
      </p:sp>
      <p:pic>
        <p:nvPicPr>
          <p:cNvPr id="3" name="Resi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598" y="3437600"/>
            <a:ext cx="3838095" cy="2704762"/>
          </a:xfrm>
          <a:prstGeom prst="rect">
            <a:avLst/>
          </a:prstGeom>
        </p:spPr>
      </p:pic>
      <p:pic>
        <p:nvPicPr>
          <p:cNvPr id="6" name="Resim 5">
            <a:extLst>
              <a:ext uri="{FF2B5EF4-FFF2-40B4-BE49-F238E27FC236}">
                <a16:creationId xmlns:a16="http://schemas.microsoft.com/office/drawing/2014/main" id="{F2471496-4E97-B8BF-75BE-208D241F13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7400" y="1281906"/>
            <a:ext cx="5562837" cy="1843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7839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lt Bilgi Yer Tutucusu 6">
            <a:extLst>
              <a:ext uri="{FF2B5EF4-FFF2-40B4-BE49-F238E27FC236}">
                <a16:creationId xmlns:a16="http://schemas.microsoft.com/office/drawing/2014/main" id="{A7DC7D24-53FC-93CA-9EC7-66EF7C6EC6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tr-TR" sz="900" b="1">
                <a:solidFill>
                  <a:schemeClr val="accent5">
                    <a:lumMod val="50000"/>
                  </a:schemeClr>
                </a:solidFill>
              </a:rPr>
              <a:t>Adem AKKUŞ </a:t>
            </a:r>
            <a:r>
              <a:rPr lang="tr-TR" sz="900">
                <a:solidFill>
                  <a:schemeClr val="accent1">
                    <a:lumMod val="50000"/>
                  </a:schemeClr>
                </a:solidFill>
              </a:rPr>
              <a:t/>
            </a:r>
            <a:br>
              <a:rPr lang="tr-TR" sz="900">
                <a:solidFill>
                  <a:schemeClr val="accent1">
                    <a:lumMod val="50000"/>
                  </a:schemeClr>
                </a:solidFill>
              </a:rPr>
            </a:br>
            <a:r>
              <a:rPr lang="tr-TR" sz="1100" b="1">
                <a:solidFill>
                  <a:schemeClr val="accent5">
                    <a:lumMod val="50000"/>
                  </a:schemeClr>
                </a:solidFill>
              </a:rPr>
              <a:t>|</a:t>
            </a:r>
            <a:r>
              <a:rPr lang="tr-TR" sz="900">
                <a:solidFill>
                  <a:schemeClr val="accent1">
                    <a:lumMod val="50000"/>
                  </a:schemeClr>
                </a:solidFill>
              </a:rPr>
              <a:t> Bilgisayar Mühendisi </a:t>
            </a:r>
            <a:r>
              <a:rPr lang="tr-TR" sz="1100" b="1">
                <a:solidFill>
                  <a:schemeClr val="accent5">
                    <a:lumMod val="50000"/>
                  </a:schemeClr>
                </a:solidFill>
              </a:rPr>
              <a:t>|</a:t>
            </a:r>
            <a:r>
              <a:rPr lang="tr-TR" sz="900">
                <a:solidFill>
                  <a:schemeClr val="accent1">
                    <a:lumMod val="50000"/>
                  </a:schemeClr>
                </a:solidFill>
              </a:rPr>
              <a:t> Uzm. Bilişim Tekn. Öğrt. </a:t>
            </a:r>
            <a:r>
              <a:rPr lang="tr-TR" sz="1100" b="1">
                <a:solidFill>
                  <a:schemeClr val="accent5">
                    <a:lumMod val="50000"/>
                  </a:schemeClr>
                </a:solidFill>
              </a:rPr>
              <a:t>|</a:t>
            </a:r>
            <a:r>
              <a:rPr lang="tr-TR" sz="900">
                <a:solidFill>
                  <a:schemeClr val="accent1">
                    <a:lumMod val="50000"/>
                  </a:schemeClr>
                </a:solidFill>
              </a:rPr>
              <a:t> Eğitmen</a:t>
            </a:r>
            <a:endParaRPr lang="tr-TR" sz="900" dirty="0"/>
          </a:p>
        </p:txBody>
      </p:sp>
      <p:sp>
        <p:nvSpPr>
          <p:cNvPr id="5" name="Başlık 4">
            <a:extLst>
              <a:ext uri="{FF2B5EF4-FFF2-40B4-BE49-F238E27FC236}">
                <a16:creationId xmlns:a16="http://schemas.microsoft.com/office/drawing/2014/main" id="{47CA6734-1386-C03F-3015-693F96AAC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417" y="537794"/>
            <a:ext cx="7805165" cy="615553"/>
          </a:xfrm>
        </p:spPr>
        <p:txBody>
          <a:bodyPr/>
          <a:lstStyle/>
          <a:p>
            <a:r>
              <a:rPr lang="tr-TR" sz="4000" dirty="0">
                <a:solidFill>
                  <a:srgbClr val="4B4B4B"/>
                </a:solidFill>
              </a:rPr>
              <a:t>AGGREGATE FONKSİYONLARI</a:t>
            </a:r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1295400"/>
            <a:ext cx="3038095" cy="4095238"/>
          </a:xfrm>
          <a:prstGeom prst="rect">
            <a:avLst/>
          </a:prstGeom>
        </p:spPr>
      </p:pic>
      <p:pic>
        <p:nvPicPr>
          <p:cNvPr id="6" name="Resi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0600" y="1581114"/>
            <a:ext cx="3133333" cy="352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9250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7C4B4C-191E-9C58-1AD0-624557AE42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lt Bilgi Yer Tutucusu 6">
            <a:extLst>
              <a:ext uri="{FF2B5EF4-FFF2-40B4-BE49-F238E27FC236}">
                <a16:creationId xmlns:a16="http://schemas.microsoft.com/office/drawing/2014/main" id="{06006831-A97E-E1E6-2B45-C71A19FB21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tr-TR" sz="900" b="1">
                <a:solidFill>
                  <a:schemeClr val="accent5">
                    <a:lumMod val="50000"/>
                  </a:schemeClr>
                </a:solidFill>
              </a:rPr>
              <a:t>Adem AKKUŞ </a:t>
            </a:r>
            <a:r>
              <a:rPr lang="tr-TR" sz="900">
                <a:solidFill>
                  <a:schemeClr val="accent1">
                    <a:lumMod val="50000"/>
                  </a:schemeClr>
                </a:solidFill>
              </a:rPr>
              <a:t/>
            </a:r>
            <a:br>
              <a:rPr lang="tr-TR" sz="900">
                <a:solidFill>
                  <a:schemeClr val="accent1">
                    <a:lumMod val="50000"/>
                  </a:schemeClr>
                </a:solidFill>
              </a:rPr>
            </a:br>
            <a:r>
              <a:rPr lang="tr-TR" sz="1100" b="1">
                <a:solidFill>
                  <a:schemeClr val="accent5">
                    <a:lumMod val="50000"/>
                  </a:schemeClr>
                </a:solidFill>
              </a:rPr>
              <a:t>|</a:t>
            </a:r>
            <a:r>
              <a:rPr lang="tr-TR" sz="900">
                <a:solidFill>
                  <a:schemeClr val="accent1">
                    <a:lumMod val="50000"/>
                  </a:schemeClr>
                </a:solidFill>
              </a:rPr>
              <a:t> Bilgisayar Mühendisi </a:t>
            </a:r>
            <a:r>
              <a:rPr lang="tr-TR" sz="1100" b="1">
                <a:solidFill>
                  <a:schemeClr val="accent5">
                    <a:lumMod val="50000"/>
                  </a:schemeClr>
                </a:solidFill>
              </a:rPr>
              <a:t>|</a:t>
            </a:r>
            <a:r>
              <a:rPr lang="tr-TR" sz="900">
                <a:solidFill>
                  <a:schemeClr val="accent1">
                    <a:lumMod val="50000"/>
                  </a:schemeClr>
                </a:solidFill>
              </a:rPr>
              <a:t> Uzm. Bilişim Tekn. Öğrt. </a:t>
            </a:r>
            <a:r>
              <a:rPr lang="tr-TR" sz="1100" b="1">
                <a:solidFill>
                  <a:schemeClr val="accent5">
                    <a:lumMod val="50000"/>
                  </a:schemeClr>
                </a:solidFill>
              </a:rPr>
              <a:t>|</a:t>
            </a:r>
            <a:r>
              <a:rPr lang="tr-TR" sz="900">
                <a:solidFill>
                  <a:schemeClr val="accent1">
                    <a:lumMod val="50000"/>
                  </a:schemeClr>
                </a:solidFill>
              </a:rPr>
              <a:t> Eğitmen</a:t>
            </a:r>
            <a:endParaRPr lang="tr-TR" sz="900" dirty="0"/>
          </a:p>
        </p:txBody>
      </p:sp>
      <p:sp>
        <p:nvSpPr>
          <p:cNvPr id="5" name="Başlık 4">
            <a:extLst>
              <a:ext uri="{FF2B5EF4-FFF2-40B4-BE49-F238E27FC236}">
                <a16:creationId xmlns:a16="http://schemas.microsoft.com/office/drawing/2014/main" id="{C2F4802A-5848-5352-E7A0-94BB26175E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417" y="537794"/>
            <a:ext cx="7805165" cy="615553"/>
          </a:xfrm>
        </p:spPr>
        <p:txBody>
          <a:bodyPr/>
          <a:lstStyle/>
          <a:p>
            <a:r>
              <a:rPr lang="tr-TR" sz="4000" dirty="0">
                <a:solidFill>
                  <a:srgbClr val="4B4B4B"/>
                </a:solidFill>
              </a:rPr>
              <a:t>AGGREGATE FONKSİYONLARI</a:t>
            </a:r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C00A1DBF-F063-A06F-7D18-18B1DF746FF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611"/>
          <a:stretch/>
        </p:blipFill>
        <p:spPr>
          <a:xfrm>
            <a:off x="1981200" y="1332326"/>
            <a:ext cx="4889722" cy="485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6761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lt Bilgi Yer Tutucusu 6">
            <a:extLst>
              <a:ext uri="{FF2B5EF4-FFF2-40B4-BE49-F238E27FC236}">
                <a16:creationId xmlns:a16="http://schemas.microsoft.com/office/drawing/2014/main" id="{A7DC7D24-53FC-93CA-9EC7-66EF7C6EC6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tr-TR" sz="900" b="1">
                <a:solidFill>
                  <a:schemeClr val="accent5">
                    <a:lumMod val="50000"/>
                  </a:schemeClr>
                </a:solidFill>
              </a:rPr>
              <a:t>Adem AKKUŞ </a:t>
            </a:r>
            <a:r>
              <a:rPr lang="tr-TR" sz="900">
                <a:solidFill>
                  <a:schemeClr val="accent1">
                    <a:lumMod val="50000"/>
                  </a:schemeClr>
                </a:solidFill>
              </a:rPr>
              <a:t/>
            </a:r>
            <a:br>
              <a:rPr lang="tr-TR" sz="900">
                <a:solidFill>
                  <a:schemeClr val="accent1">
                    <a:lumMod val="50000"/>
                  </a:schemeClr>
                </a:solidFill>
              </a:rPr>
            </a:br>
            <a:r>
              <a:rPr lang="tr-TR" sz="1100" b="1">
                <a:solidFill>
                  <a:schemeClr val="accent5">
                    <a:lumMod val="50000"/>
                  </a:schemeClr>
                </a:solidFill>
              </a:rPr>
              <a:t>|</a:t>
            </a:r>
            <a:r>
              <a:rPr lang="tr-TR" sz="900">
                <a:solidFill>
                  <a:schemeClr val="accent1">
                    <a:lumMod val="50000"/>
                  </a:schemeClr>
                </a:solidFill>
              </a:rPr>
              <a:t> Bilgisayar Mühendisi </a:t>
            </a:r>
            <a:r>
              <a:rPr lang="tr-TR" sz="1100" b="1">
                <a:solidFill>
                  <a:schemeClr val="accent5">
                    <a:lumMod val="50000"/>
                  </a:schemeClr>
                </a:solidFill>
              </a:rPr>
              <a:t>|</a:t>
            </a:r>
            <a:r>
              <a:rPr lang="tr-TR" sz="900">
                <a:solidFill>
                  <a:schemeClr val="accent1">
                    <a:lumMod val="50000"/>
                  </a:schemeClr>
                </a:solidFill>
              </a:rPr>
              <a:t> Uzm. Bilişim Tekn. Öğrt. </a:t>
            </a:r>
            <a:r>
              <a:rPr lang="tr-TR" sz="1100" b="1">
                <a:solidFill>
                  <a:schemeClr val="accent5">
                    <a:lumMod val="50000"/>
                  </a:schemeClr>
                </a:solidFill>
              </a:rPr>
              <a:t>|</a:t>
            </a:r>
            <a:r>
              <a:rPr lang="tr-TR" sz="900">
                <a:solidFill>
                  <a:schemeClr val="accent1">
                    <a:lumMod val="50000"/>
                  </a:schemeClr>
                </a:solidFill>
              </a:rPr>
              <a:t> Eğitmen</a:t>
            </a:r>
            <a:endParaRPr lang="tr-TR" sz="900" dirty="0"/>
          </a:p>
        </p:txBody>
      </p:sp>
      <p:sp>
        <p:nvSpPr>
          <p:cNvPr id="5" name="Başlık 4">
            <a:extLst>
              <a:ext uri="{FF2B5EF4-FFF2-40B4-BE49-F238E27FC236}">
                <a16:creationId xmlns:a16="http://schemas.microsoft.com/office/drawing/2014/main" id="{47CA6734-1386-C03F-3015-693F96AAC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417" y="537794"/>
            <a:ext cx="7805165" cy="615553"/>
          </a:xfrm>
        </p:spPr>
        <p:txBody>
          <a:bodyPr/>
          <a:lstStyle/>
          <a:p>
            <a:r>
              <a:rPr lang="tr-TR" sz="4000" dirty="0">
                <a:solidFill>
                  <a:srgbClr val="4B4B4B"/>
                </a:solidFill>
              </a:rPr>
              <a:t>AGGREGATE FONKSİYONLARI</a:t>
            </a:r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23E54C91-3871-648E-C943-B5D25210FE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00" y="1122032"/>
            <a:ext cx="4790032" cy="3638421"/>
          </a:xfrm>
          <a:prstGeom prst="rect">
            <a:avLst/>
          </a:prstGeom>
        </p:spPr>
      </p:pic>
      <p:pic>
        <p:nvPicPr>
          <p:cNvPr id="2" name="Resim 1"/>
          <p:cNvPicPr>
            <a:picLocks noChangeAspect="1"/>
          </p:cNvPicPr>
          <p:nvPr/>
        </p:nvPicPr>
        <p:blipFill rotWithShape="1">
          <a:blip r:embed="rId3"/>
          <a:srcRect t="4930" r="6965" b="9345"/>
          <a:stretch/>
        </p:blipFill>
        <p:spPr>
          <a:xfrm>
            <a:off x="2362200" y="4876800"/>
            <a:ext cx="4038600" cy="1321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0318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2000" y="457200"/>
            <a:ext cx="7813660" cy="68929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tr-TR" sz="4400" spc="-5" smtClean="0">
                <a:solidFill>
                  <a:srgbClr val="4B4B4B"/>
                </a:solidFill>
              </a:rPr>
              <a:t>SSMS </a:t>
            </a:r>
            <a:r>
              <a:rPr lang="tr-TR" sz="4400" spc="-5" dirty="0">
                <a:solidFill>
                  <a:srgbClr val="4B4B4B"/>
                </a:solidFill>
              </a:rPr>
              <a:t>Font Ayarları</a:t>
            </a:r>
            <a:endParaRPr sz="4400" dirty="0">
              <a:solidFill>
                <a:srgbClr val="4B4B4B"/>
              </a:solidFill>
            </a:endParaRPr>
          </a:p>
        </p:txBody>
      </p:sp>
      <p:sp>
        <p:nvSpPr>
          <p:cNvPr id="7" name="Alt Bilgi Yer Tutucusu 6">
            <a:extLst>
              <a:ext uri="{FF2B5EF4-FFF2-40B4-BE49-F238E27FC236}">
                <a16:creationId xmlns:a16="http://schemas.microsoft.com/office/drawing/2014/main" id="{8FABEA42-E1CE-C27B-0492-EC5729326AA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tr-TR" sz="900" b="1">
                <a:solidFill>
                  <a:schemeClr val="accent5">
                    <a:lumMod val="50000"/>
                  </a:schemeClr>
                </a:solidFill>
              </a:rPr>
              <a:t>Adem AKKUŞ </a:t>
            </a:r>
            <a:r>
              <a:rPr lang="tr-TR" sz="900">
                <a:solidFill>
                  <a:schemeClr val="accent1">
                    <a:lumMod val="50000"/>
                  </a:schemeClr>
                </a:solidFill>
              </a:rPr>
              <a:t/>
            </a:r>
            <a:br>
              <a:rPr lang="tr-TR" sz="900">
                <a:solidFill>
                  <a:schemeClr val="accent1">
                    <a:lumMod val="50000"/>
                  </a:schemeClr>
                </a:solidFill>
              </a:rPr>
            </a:br>
            <a:r>
              <a:rPr lang="tr-TR" sz="1100" b="1">
                <a:solidFill>
                  <a:schemeClr val="accent5">
                    <a:lumMod val="50000"/>
                  </a:schemeClr>
                </a:solidFill>
              </a:rPr>
              <a:t>|</a:t>
            </a:r>
            <a:r>
              <a:rPr lang="tr-TR" sz="900">
                <a:solidFill>
                  <a:schemeClr val="accent1">
                    <a:lumMod val="50000"/>
                  </a:schemeClr>
                </a:solidFill>
              </a:rPr>
              <a:t> Bilgisayar Mühendisi </a:t>
            </a:r>
            <a:r>
              <a:rPr lang="tr-TR" sz="1100" b="1">
                <a:solidFill>
                  <a:schemeClr val="accent5">
                    <a:lumMod val="50000"/>
                  </a:schemeClr>
                </a:solidFill>
              </a:rPr>
              <a:t>|</a:t>
            </a:r>
            <a:r>
              <a:rPr lang="tr-TR" sz="900">
                <a:solidFill>
                  <a:schemeClr val="accent1">
                    <a:lumMod val="50000"/>
                  </a:schemeClr>
                </a:solidFill>
              </a:rPr>
              <a:t> Uzm. Bilişim Tekn. Öğrt. </a:t>
            </a:r>
            <a:r>
              <a:rPr lang="tr-TR" sz="1100" b="1">
                <a:solidFill>
                  <a:schemeClr val="accent5">
                    <a:lumMod val="50000"/>
                  </a:schemeClr>
                </a:solidFill>
              </a:rPr>
              <a:t>|</a:t>
            </a:r>
            <a:r>
              <a:rPr lang="tr-TR" sz="900">
                <a:solidFill>
                  <a:schemeClr val="accent1">
                    <a:lumMod val="50000"/>
                  </a:schemeClr>
                </a:solidFill>
              </a:rPr>
              <a:t> Eğitmen</a:t>
            </a:r>
            <a:endParaRPr lang="tr-TR" sz="900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C563256-2FE1-4406-D9CF-8008DE93D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409114"/>
            <a:ext cx="7813660" cy="40397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01114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lt Bilgi Yer Tutucusu 6">
            <a:extLst>
              <a:ext uri="{FF2B5EF4-FFF2-40B4-BE49-F238E27FC236}">
                <a16:creationId xmlns:a16="http://schemas.microsoft.com/office/drawing/2014/main" id="{A7DC7D24-53FC-93CA-9EC7-66EF7C6EC6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tr-TR" sz="900" b="1">
                <a:solidFill>
                  <a:schemeClr val="accent5">
                    <a:lumMod val="50000"/>
                  </a:schemeClr>
                </a:solidFill>
              </a:rPr>
              <a:t>Adem AKKUŞ </a:t>
            </a:r>
            <a:r>
              <a:rPr lang="tr-TR" sz="900">
                <a:solidFill>
                  <a:schemeClr val="accent1">
                    <a:lumMod val="50000"/>
                  </a:schemeClr>
                </a:solidFill>
              </a:rPr>
              <a:t/>
            </a:r>
            <a:br>
              <a:rPr lang="tr-TR" sz="900">
                <a:solidFill>
                  <a:schemeClr val="accent1">
                    <a:lumMod val="50000"/>
                  </a:schemeClr>
                </a:solidFill>
              </a:rPr>
            </a:br>
            <a:r>
              <a:rPr lang="tr-TR" sz="1100" b="1">
                <a:solidFill>
                  <a:schemeClr val="accent5">
                    <a:lumMod val="50000"/>
                  </a:schemeClr>
                </a:solidFill>
              </a:rPr>
              <a:t>|</a:t>
            </a:r>
            <a:r>
              <a:rPr lang="tr-TR" sz="900">
                <a:solidFill>
                  <a:schemeClr val="accent1">
                    <a:lumMod val="50000"/>
                  </a:schemeClr>
                </a:solidFill>
              </a:rPr>
              <a:t> Bilgisayar Mühendisi </a:t>
            </a:r>
            <a:r>
              <a:rPr lang="tr-TR" sz="1100" b="1">
                <a:solidFill>
                  <a:schemeClr val="accent5">
                    <a:lumMod val="50000"/>
                  </a:schemeClr>
                </a:solidFill>
              </a:rPr>
              <a:t>|</a:t>
            </a:r>
            <a:r>
              <a:rPr lang="tr-TR" sz="900">
                <a:solidFill>
                  <a:schemeClr val="accent1">
                    <a:lumMod val="50000"/>
                  </a:schemeClr>
                </a:solidFill>
              </a:rPr>
              <a:t> Uzm. Bilişim Tekn. Öğrt. </a:t>
            </a:r>
            <a:r>
              <a:rPr lang="tr-TR" sz="1100" b="1">
                <a:solidFill>
                  <a:schemeClr val="accent5">
                    <a:lumMod val="50000"/>
                  </a:schemeClr>
                </a:solidFill>
              </a:rPr>
              <a:t>|</a:t>
            </a:r>
            <a:r>
              <a:rPr lang="tr-TR" sz="900">
                <a:solidFill>
                  <a:schemeClr val="accent1">
                    <a:lumMod val="50000"/>
                  </a:schemeClr>
                </a:solidFill>
              </a:rPr>
              <a:t> Eğitmen</a:t>
            </a:r>
            <a:endParaRPr lang="tr-TR" sz="900" dirty="0"/>
          </a:p>
        </p:txBody>
      </p:sp>
      <p:sp>
        <p:nvSpPr>
          <p:cNvPr id="5" name="Başlık 4">
            <a:extLst>
              <a:ext uri="{FF2B5EF4-FFF2-40B4-BE49-F238E27FC236}">
                <a16:creationId xmlns:a16="http://schemas.microsoft.com/office/drawing/2014/main" id="{47CA6734-1386-C03F-3015-693F96AAC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887" y="670452"/>
            <a:ext cx="7805165" cy="615553"/>
          </a:xfrm>
        </p:spPr>
        <p:txBody>
          <a:bodyPr/>
          <a:lstStyle/>
          <a:p>
            <a:r>
              <a:rPr lang="tr-TR" sz="4000" dirty="0">
                <a:solidFill>
                  <a:srgbClr val="4B4B4B"/>
                </a:solidFill>
              </a:rPr>
              <a:t>AGGREGATE FONKSİYONLARI</a:t>
            </a:r>
            <a:endParaRPr lang="tr-TR" sz="1800" dirty="0">
              <a:solidFill>
                <a:srgbClr val="0070C0"/>
              </a:solidFill>
            </a:endParaRPr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743200"/>
            <a:ext cx="6304762" cy="3028571"/>
          </a:xfrm>
          <a:prstGeom prst="rect">
            <a:avLst/>
          </a:prstGeom>
        </p:spPr>
      </p:pic>
      <p:sp>
        <p:nvSpPr>
          <p:cNvPr id="6" name="object 2"/>
          <p:cNvSpPr txBox="1"/>
          <p:nvPr/>
        </p:nvSpPr>
        <p:spPr>
          <a:xfrm>
            <a:off x="605462" y="1377398"/>
            <a:ext cx="8309938" cy="1183016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L="12065">
              <a:lnSpc>
                <a:spcPct val="100000"/>
              </a:lnSpc>
              <a:spcBef>
                <a:spcPts val="585"/>
              </a:spcBef>
              <a:tabLst>
                <a:tab pos="357188" algn="l"/>
                <a:tab pos="5913438" algn="l"/>
              </a:tabLst>
            </a:pPr>
            <a:r>
              <a:rPr lang="tr-TR" sz="2400" dirty="0">
                <a:solidFill>
                  <a:srgbClr val="0070C0"/>
                </a:solidFill>
              </a:rPr>
              <a:t>GROUP BY, </a:t>
            </a:r>
            <a:r>
              <a:rPr lang="tr-TR" sz="2400" spc="-15" dirty="0">
                <a:solidFill>
                  <a:srgbClr val="4B4B4B"/>
                </a:solidFill>
                <a:latin typeface="Arial"/>
                <a:cs typeface="Arial"/>
              </a:rPr>
              <a:t>kullanarak belirtilen alan listesindeki benzer değerlere sahip kayıtları tek bir kayıt olarak birleştirmede kullanılır. Yani birden fazla sütun için de gruplama yapılabilir.</a:t>
            </a:r>
            <a:endParaRPr sz="20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730529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E0F3C1-89AB-728E-D02A-76274780B8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lt Bilgi Yer Tutucusu 6">
            <a:extLst>
              <a:ext uri="{FF2B5EF4-FFF2-40B4-BE49-F238E27FC236}">
                <a16:creationId xmlns:a16="http://schemas.microsoft.com/office/drawing/2014/main" id="{EDBA71B7-9DD1-1383-455D-5801D5EC5A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tr-TR" sz="900" b="1">
                <a:solidFill>
                  <a:schemeClr val="accent5">
                    <a:lumMod val="50000"/>
                  </a:schemeClr>
                </a:solidFill>
              </a:rPr>
              <a:t>Adem AKKUŞ </a:t>
            </a:r>
            <a:r>
              <a:rPr lang="tr-TR" sz="900">
                <a:solidFill>
                  <a:schemeClr val="accent1">
                    <a:lumMod val="50000"/>
                  </a:schemeClr>
                </a:solidFill>
              </a:rPr>
              <a:t/>
            </a:r>
            <a:br>
              <a:rPr lang="tr-TR" sz="900">
                <a:solidFill>
                  <a:schemeClr val="accent1">
                    <a:lumMod val="50000"/>
                  </a:schemeClr>
                </a:solidFill>
              </a:rPr>
            </a:br>
            <a:r>
              <a:rPr lang="tr-TR" sz="1100" b="1">
                <a:solidFill>
                  <a:schemeClr val="accent5">
                    <a:lumMod val="50000"/>
                  </a:schemeClr>
                </a:solidFill>
              </a:rPr>
              <a:t>|</a:t>
            </a:r>
            <a:r>
              <a:rPr lang="tr-TR" sz="900">
                <a:solidFill>
                  <a:schemeClr val="accent1">
                    <a:lumMod val="50000"/>
                  </a:schemeClr>
                </a:solidFill>
              </a:rPr>
              <a:t> Bilgisayar Mühendisi </a:t>
            </a:r>
            <a:r>
              <a:rPr lang="tr-TR" sz="1100" b="1">
                <a:solidFill>
                  <a:schemeClr val="accent5">
                    <a:lumMod val="50000"/>
                  </a:schemeClr>
                </a:solidFill>
              </a:rPr>
              <a:t>|</a:t>
            </a:r>
            <a:r>
              <a:rPr lang="tr-TR" sz="900">
                <a:solidFill>
                  <a:schemeClr val="accent1">
                    <a:lumMod val="50000"/>
                  </a:schemeClr>
                </a:solidFill>
              </a:rPr>
              <a:t> Uzm. Bilişim Tekn. Öğrt. </a:t>
            </a:r>
            <a:r>
              <a:rPr lang="tr-TR" sz="1100" b="1">
                <a:solidFill>
                  <a:schemeClr val="accent5">
                    <a:lumMod val="50000"/>
                  </a:schemeClr>
                </a:solidFill>
              </a:rPr>
              <a:t>|</a:t>
            </a:r>
            <a:r>
              <a:rPr lang="tr-TR" sz="900">
                <a:solidFill>
                  <a:schemeClr val="accent1">
                    <a:lumMod val="50000"/>
                  </a:schemeClr>
                </a:solidFill>
              </a:rPr>
              <a:t> Eğitmen</a:t>
            </a:r>
            <a:endParaRPr lang="tr-TR" sz="900" dirty="0"/>
          </a:p>
        </p:txBody>
      </p:sp>
      <p:sp>
        <p:nvSpPr>
          <p:cNvPr id="5" name="Başlık 4">
            <a:extLst>
              <a:ext uri="{FF2B5EF4-FFF2-40B4-BE49-F238E27FC236}">
                <a16:creationId xmlns:a16="http://schemas.microsoft.com/office/drawing/2014/main" id="{929873D7-BADD-4BB2-E715-34CBE1C744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887" y="670452"/>
            <a:ext cx="7805165" cy="615553"/>
          </a:xfrm>
        </p:spPr>
        <p:txBody>
          <a:bodyPr/>
          <a:lstStyle/>
          <a:p>
            <a:r>
              <a:rPr lang="tr-TR" sz="4000" dirty="0">
                <a:solidFill>
                  <a:srgbClr val="4B4B4B"/>
                </a:solidFill>
              </a:rPr>
              <a:t>AGGREGATE FONKSİYONLARI</a:t>
            </a:r>
            <a:endParaRPr lang="tr-TR" sz="1800" dirty="0">
              <a:solidFill>
                <a:srgbClr val="0070C0"/>
              </a:solidFill>
            </a:endParaRPr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CBE17F1A-DCA2-643F-FE54-0D79500358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4738" y="1568796"/>
            <a:ext cx="5555461" cy="4633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1705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2"/>
          <p:cNvSpPr txBox="1"/>
          <p:nvPr/>
        </p:nvSpPr>
        <p:spPr>
          <a:xfrm>
            <a:off x="605462" y="1219200"/>
            <a:ext cx="8309938" cy="4029949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L="12065">
              <a:lnSpc>
                <a:spcPct val="100000"/>
              </a:lnSpc>
              <a:spcBef>
                <a:spcPts val="585"/>
              </a:spcBef>
              <a:tabLst>
                <a:tab pos="357188" algn="l"/>
                <a:tab pos="5913438" algn="l"/>
              </a:tabLst>
            </a:pPr>
            <a:r>
              <a:rPr lang="tr-TR" sz="2200" dirty="0">
                <a:solidFill>
                  <a:srgbClr val="0070C0"/>
                </a:solidFill>
              </a:rPr>
              <a:t>HAVING, </a:t>
            </a:r>
            <a:r>
              <a:rPr lang="tr-TR" sz="2200" dirty="0">
                <a:solidFill>
                  <a:srgbClr val="4B4B4B"/>
                </a:solidFill>
                <a:latin typeface="Arial"/>
                <a:cs typeface="Arial"/>
              </a:rPr>
              <a:t>grup işlemlerinin uygulanması sırasında birtakım sınırlamalar gerekebilir. Grup koşulları belirlenirken HAVING sözcüğü kullanılır. </a:t>
            </a:r>
            <a:r>
              <a:rPr lang="tr-TR" sz="2200" dirty="0">
                <a:solidFill>
                  <a:srgbClr val="0070C0"/>
                </a:solidFill>
                <a:latin typeface="Arial"/>
                <a:cs typeface="Arial"/>
              </a:rPr>
              <a:t>HAVING</a:t>
            </a:r>
            <a:r>
              <a:rPr lang="tr-TR" sz="2200" dirty="0">
                <a:solidFill>
                  <a:srgbClr val="4B4B4B"/>
                </a:solidFill>
                <a:latin typeface="Arial"/>
                <a:cs typeface="Arial"/>
              </a:rPr>
              <a:t> sözcüğü gruplama yaptıktan</a:t>
            </a:r>
          </a:p>
          <a:p>
            <a:pPr marL="12065">
              <a:lnSpc>
                <a:spcPct val="100000"/>
              </a:lnSpc>
              <a:spcBef>
                <a:spcPts val="585"/>
              </a:spcBef>
              <a:tabLst>
                <a:tab pos="357188" algn="l"/>
                <a:tab pos="5913438" algn="l"/>
              </a:tabLst>
            </a:pPr>
            <a:r>
              <a:rPr lang="tr-TR" sz="2200" dirty="0">
                <a:solidFill>
                  <a:srgbClr val="4B4B4B"/>
                </a:solidFill>
                <a:latin typeface="Arial"/>
                <a:cs typeface="Arial"/>
              </a:rPr>
              <a:t>sonra kullanılır. Gruplandırmak istenilmeyen satırları dışarıda tutmak için WHERE, gruplandırılan kayıtlara filtre uygulamak için ise </a:t>
            </a:r>
            <a:r>
              <a:rPr lang="tr-TR" sz="2200" dirty="0">
                <a:solidFill>
                  <a:srgbClr val="0070C0"/>
                </a:solidFill>
                <a:latin typeface="Arial"/>
                <a:cs typeface="Arial"/>
              </a:rPr>
              <a:t>HAVING</a:t>
            </a:r>
            <a:r>
              <a:rPr lang="tr-TR" sz="2200" dirty="0">
                <a:solidFill>
                  <a:srgbClr val="4B4B4B"/>
                </a:solidFill>
                <a:latin typeface="Arial"/>
                <a:cs typeface="Arial"/>
              </a:rPr>
              <a:t> kullanılır.</a:t>
            </a:r>
          </a:p>
          <a:p>
            <a:pPr marL="12065">
              <a:lnSpc>
                <a:spcPct val="100000"/>
              </a:lnSpc>
              <a:spcBef>
                <a:spcPts val="585"/>
              </a:spcBef>
              <a:tabLst>
                <a:tab pos="357188" algn="l"/>
                <a:tab pos="5913438" algn="l"/>
              </a:tabLst>
            </a:pPr>
            <a:r>
              <a:rPr lang="tr-TR" sz="2200" dirty="0" err="1">
                <a:solidFill>
                  <a:srgbClr val="4B4B4B"/>
                </a:solidFill>
                <a:latin typeface="Arial"/>
                <a:cs typeface="Arial"/>
              </a:rPr>
              <a:t>Group</a:t>
            </a:r>
            <a:r>
              <a:rPr lang="tr-TR" sz="2200" dirty="0">
                <a:solidFill>
                  <a:srgbClr val="4B4B4B"/>
                </a:solidFill>
                <a:latin typeface="Arial"/>
                <a:cs typeface="Arial"/>
              </a:rPr>
              <a:t> </a:t>
            </a:r>
            <a:r>
              <a:rPr lang="tr-TR" sz="2200" dirty="0" err="1">
                <a:solidFill>
                  <a:srgbClr val="4B4B4B"/>
                </a:solidFill>
                <a:latin typeface="Arial"/>
                <a:cs typeface="Arial"/>
              </a:rPr>
              <a:t>By</a:t>
            </a:r>
            <a:r>
              <a:rPr lang="tr-TR" sz="2200" dirty="0">
                <a:solidFill>
                  <a:srgbClr val="4B4B4B"/>
                </a:solidFill>
                <a:latin typeface="Arial"/>
                <a:cs typeface="Arial"/>
              </a:rPr>
              <a:t> ifadesi </a:t>
            </a:r>
            <a:r>
              <a:rPr lang="tr-TR" sz="2200" dirty="0" err="1">
                <a:solidFill>
                  <a:srgbClr val="4B4B4B"/>
                </a:solidFill>
                <a:latin typeface="Arial"/>
                <a:cs typeface="Arial"/>
              </a:rPr>
              <a:t>Where</a:t>
            </a:r>
            <a:r>
              <a:rPr lang="tr-TR" sz="2200" dirty="0">
                <a:solidFill>
                  <a:srgbClr val="4B4B4B"/>
                </a:solidFill>
                <a:latin typeface="Arial"/>
                <a:cs typeface="Arial"/>
              </a:rPr>
              <a:t> ifadesinden sonra, </a:t>
            </a:r>
            <a:r>
              <a:rPr lang="tr-TR" sz="2200" dirty="0" err="1">
                <a:solidFill>
                  <a:srgbClr val="4B4B4B"/>
                </a:solidFill>
                <a:latin typeface="Arial"/>
                <a:cs typeface="Arial"/>
              </a:rPr>
              <a:t>Having</a:t>
            </a:r>
            <a:r>
              <a:rPr lang="tr-TR" sz="2200" dirty="0">
                <a:solidFill>
                  <a:srgbClr val="4B4B4B"/>
                </a:solidFill>
                <a:latin typeface="Arial"/>
                <a:cs typeface="Arial"/>
              </a:rPr>
              <a:t> ifadesinden önce kullanılır. </a:t>
            </a:r>
          </a:p>
          <a:p>
            <a:pPr marL="12065">
              <a:lnSpc>
                <a:spcPct val="100000"/>
              </a:lnSpc>
              <a:spcBef>
                <a:spcPts val="585"/>
              </a:spcBef>
              <a:tabLst>
                <a:tab pos="357188" algn="l"/>
                <a:tab pos="5913438" algn="l"/>
              </a:tabLst>
            </a:pPr>
            <a:r>
              <a:rPr lang="tr-TR" sz="2200" dirty="0" err="1">
                <a:solidFill>
                  <a:srgbClr val="4B4B4B"/>
                </a:solidFill>
                <a:latin typeface="Arial"/>
                <a:cs typeface="Arial"/>
              </a:rPr>
              <a:t>Order</a:t>
            </a:r>
            <a:r>
              <a:rPr lang="tr-TR" sz="2200" dirty="0">
                <a:solidFill>
                  <a:srgbClr val="4B4B4B"/>
                </a:solidFill>
                <a:latin typeface="Arial"/>
                <a:cs typeface="Arial"/>
              </a:rPr>
              <a:t> </a:t>
            </a:r>
            <a:r>
              <a:rPr lang="tr-TR" sz="2200" dirty="0" err="1">
                <a:solidFill>
                  <a:srgbClr val="4B4B4B"/>
                </a:solidFill>
                <a:latin typeface="Arial"/>
                <a:cs typeface="Arial"/>
              </a:rPr>
              <a:t>By</a:t>
            </a:r>
            <a:r>
              <a:rPr lang="tr-TR" sz="2200" dirty="0">
                <a:solidFill>
                  <a:srgbClr val="4B4B4B"/>
                </a:solidFill>
                <a:latin typeface="Arial"/>
                <a:cs typeface="Arial"/>
              </a:rPr>
              <a:t> ifadesi ise en son kullanılır. Kayıtlar </a:t>
            </a:r>
            <a:r>
              <a:rPr lang="tr-TR" sz="2200" b="1" dirty="0">
                <a:solidFill>
                  <a:srgbClr val="4B4B4B"/>
                </a:solidFill>
                <a:latin typeface="Arial"/>
                <a:cs typeface="Arial"/>
              </a:rPr>
              <a:t>GROUP</a:t>
            </a:r>
            <a:r>
              <a:rPr lang="tr-TR" sz="2200" dirty="0">
                <a:solidFill>
                  <a:srgbClr val="4B4B4B"/>
                </a:solidFill>
                <a:latin typeface="Arial"/>
                <a:cs typeface="Arial"/>
              </a:rPr>
              <a:t> </a:t>
            </a:r>
            <a:r>
              <a:rPr lang="tr-TR" sz="2200" b="1" dirty="0">
                <a:solidFill>
                  <a:srgbClr val="4B4B4B"/>
                </a:solidFill>
                <a:latin typeface="Arial"/>
                <a:cs typeface="Arial"/>
              </a:rPr>
              <a:t>BY</a:t>
            </a:r>
            <a:r>
              <a:rPr lang="tr-TR" sz="2200" dirty="0">
                <a:solidFill>
                  <a:srgbClr val="4B4B4B"/>
                </a:solidFill>
                <a:latin typeface="Arial"/>
                <a:cs typeface="Arial"/>
              </a:rPr>
              <a:t> ile gruplandırılır ve </a:t>
            </a:r>
            <a:r>
              <a:rPr lang="tr-TR" sz="2200" dirty="0">
                <a:solidFill>
                  <a:srgbClr val="0070C0"/>
                </a:solidFill>
                <a:latin typeface="Arial"/>
                <a:cs typeface="Arial"/>
              </a:rPr>
              <a:t>HAVING</a:t>
            </a:r>
            <a:r>
              <a:rPr lang="tr-TR" sz="2200" dirty="0">
                <a:solidFill>
                  <a:srgbClr val="4B4B4B"/>
                </a:solidFill>
                <a:latin typeface="Arial"/>
                <a:cs typeface="Arial"/>
              </a:rPr>
              <a:t> ile de hangi kayıtların görüntüleneceği gösterilir.</a:t>
            </a:r>
            <a:endParaRPr sz="2200" dirty="0">
              <a:latin typeface="Arial"/>
              <a:cs typeface="Arial"/>
            </a:endParaRPr>
          </a:p>
        </p:txBody>
      </p:sp>
      <p:sp>
        <p:nvSpPr>
          <p:cNvPr id="7" name="Alt Bilgi Yer Tutucusu 6">
            <a:extLst>
              <a:ext uri="{FF2B5EF4-FFF2-40B4-BE49-F238E27FC236}">
                <a16:creationId xmlns:a16="http://schemas.microsoft.com/office/drawing/2014/main" id="{A7DC7D24-53FC-93CA-9EC7-66EF7C6EC6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tr-TR" sz="900" b="1">
                <a:solidFill>
                  <a:schemeClr val="accent5">
                    <a:lumMod val="50000"/>
                  </a:schemeClr>
                </a:solidFill>
              </a:rPr>
              <a:t>Adem AKKUŞ </a:t>
            </a:r>
            <a:r>
              <a:rPr lang="tr-TR" sz="900">
                <a:solidFill>
                  <a:schemeClr val="accent1">
                    <a:lumMod val="50000"/>
                  </a:schemeClr>
                </a:solidFill>
              </a:rPr>
              <a:t/>
            </a:r>
            <a:br>
              <a:rPr lang="tr-TR" sz="900">
                <a:solidFill>
                  <a:schemeClr val="accent1">
                    <a:lumMod val="50000"/>
                  </a:schemeClr>
                </a:solidFill>
              </a:rPr>
            </a:br>
            <a:r>
              <a:rPr lang="tr-TR" sz="1100" b="1">
                <a:solidFill>
                  <a:schemeClr val="accent5">
                    <a:lumMod val="50000"/>
                  </a:schemeClr>
                </a:solidFill>
              </a:rPr>
              <a:t>|</a:t>
            </a:r>
            <a:r>
              <a:rPr lang="tr-TR" sz="900">
                <a:solidFill>
                  <a:schemeClr val="accent1">
                    <a:lumMod val="50000"/>
                  </a:schemeClr>
                </a:solidFill>
              </a:rPr>
              <a:t> Bilgisayar Mühendisi </a:t>
            </a:r>
            <a:r>
              <a:rPr lang="tr-TR" sz="1100" b="1">
                <a:solidFill>
                  <a:schemeClr val="accent5">
                    <a:lumMod val="50000"/>
                  </a:schemeClr>
                </a:solidFill>
              </a:rPr>
              <a:t>|</a:t>
            </a:r>
            <a:r>
              <a:rPr lang="tr-TR" sz="900">
                <a:solidFill>
                  <a:schemeClr val="accent1">
                    <a:lumMod val="50000"/>
                  </a:schemeClr>
                </a:solidFill>
              </a:rPr>
              <a:t> Uzm. Bilişim Tekn. Öğrt. </a:t>
            </a:r>
            <a:r>
              <a:rPr lang="tr-TR" sz="1100" b="1">
                <a:solidFill>
                  <a:schemeClr val="accent5">
                    <a:lumMod val="50000"/>
                  </a:schemeClr>
                </a:solidFill>
              </a:rPr>
              <a:t>|</a:t>
            </a:r>
            <a:r>
              <a:rPr lang="tr-TR" sz="900">
                <a:solidFill>
                  <a:schemeClr val="accent1">
                    <a:lumMod val="50000"/>
                  </a:schemeClr>
                </a:solidFill>
              </a:rPr>
              <a:t> Eğitmen</a:t>
            </a:r>
            <a:endParaRPr lang="tr-TR" sz="900" dirty="0"/>
          </a:p>
        </p:txBody>
      </p:sp>
      <p:sp>
        <p:nvSpPr>
          <p:cNvPr id="5" name="Başlık 4">
            <a:extLst>
              <a:ext uri="{FF2B5EF4-FFF2-40B4-BE49-F238E27FC236}">
                <a16:creationId xmlns:a16="http://schemas.microsoft.com/office/drawing/2014/main" id="{47CA6734-1386-C03F-3015-693F96AAC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887" y="670452"/>
            <a:ext cx="7805165" cy="615553"/>
          </a:xfrm>
        </p:spPr>
        <p:txBody>
          <a:bodyPr/>
          <a:lstStyle/>
          <a:p>
            <a:r>
              <a:rPr lang="tr-TR" sz="4000" dirty="0">
                <a:solidFill>
                  <a:srgbClr val="4B4B4B"/>
                </a:solidFill>
              </a:rPr>
              <a:t>AGGREGATE FONKSİYONLARI</a:t>
            </a:r>
            <a:endParaRPr lang="tr-TR" sz="18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32687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lt Bilgi Yer Tutucusu 6">
            <a:extLst>
              <a:ext uri="{FF2B5EF4-FFF2-40B4-BE49-F238E27FC236}">
                <a16:creationId xmlns:a16="http://schemas.microsoft.com/office/drawing/2014/main" id="{A7DC7D24-53FC-93CA-9EC7-66EF7C6EC6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tr-TR" sz="900" b="1">
                <a:solidFill>
                  <a:schemeClr val="accent5">
                    <a:lumMod val="50000"/>
                  </a:schemeClr>
                </a:solidFill>
              </a:rPr>
              <a:t>Adem AKKUŞ </a:t>
            </a:r>
            <a:r>
              <a:rPr lang="tr-TR" sz="900">
                <a:solidFill>
                  <a:schemeClr val="accent1">
                    <a:lumMod val="50000"/>
                  </a:schemeClr>
                </a:solidFill>
              </a:rPr>
              <a:t/>
            </a:r>
            <a:br>
              <a:rPr lang="tr-TR" sz="900">
                <a:solidFill>
                  <a:schemeClr val="accent1">
                    <a:lumMod val="50000"/>
                  </a:schemeClr>
                </a:solidFill>
              </a:rPr>
            </a:br>
            <a:r>
              <a:rPr lang="tr-TR" sz="1100" b="1">
                <a:solidFill>
                  <a:schemeClr val="accent5">
                    <a:lumMod val="50000"/>
                  </a:schemeClr>
                </a:solidFill>
              </a:rPr>
              <a:t>|</a:t>
            </a:r>
            <a:r>
              <a:rPr lang="tr-TR" sz="900">
                <a:solidFill>
                  <a:schemeClr val="accent1">
                    <a:lumMod val="50000"/>
                  </a:schemeClr>
                </a:solidFill>
              </a:rPr>
              <a:t> Bilgisayar Mühendisi </a:t>
            </a:r>
            <a:r>
              <a:rPr lang="tr-TR" sz="1100" b="1">
                <a:solidFill>
                  <a:schemeClr val="accent5">
                    <a:lumMod val="50000"/>
                  </a:schemeClr>
                </a:solidFill>
              </a:rPr>
              <a:t>|</a:t>
            </a:r>
            <a:r>
              <a:rPr lang="tr-TR" sz="900">
                <a:solidFill>
                  <a:schemeClr val="accent1">
                    <a:lumMod val="50000"/>
                  </a:schemeClr>
                </a:solidFill>
              </a:rPr>
              <a:t> Uzm. Bilişim Tekn. Öğrt. </a:t>
            </a:r>
            <a:r>
              <a:rPr lang="tr-TR" sz="1100" b="1">
                <a:solidFill>
                  <a:schemeClr val="accent5">
                    <a:lumMod val="50000"/>
                  </a:schemeClr>
                </a:solidFill>
              </a:rPr>
              <a:t>|</a:t>
            </a:r>
            <a:r>
              <a:rPr lang="tr-TR" sz="900">
                <a:solidFill>
                  <a:schemeClr val="accent1">
                    <a:lumMod val="50000"/>
                  </a:schemeClr>
                </a:solidFill>
              </a:rPr>
              <a:t> Eğitmen</a:t>
            </a:r>
            <a:endParaRPr lang="tr-TR" sz="900" dirty="0"/>
          </a:p>
        </p:txBody>
      </p:sp>
      <p:sp>
        <p:nvSpPr>
          <p:cNvPr id="5" name="Başlık 4">
            <a:extLst>
              <a:ext uri="{FF2B5EF4-FFF2-40B4-BE49-F238E27FC236}">
                <a16:creationId xmlns:a16="http://schemas.microsoft.com/office/drawing/2014/main" id="{47CA6734-1386-C03F-3015-693F96AAC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887" y="670452"/>
            <a:ext cx="7805165" cy="615553"/>
          </a:xfrm>
        </p:spPr>
        <p:txBody>
          <a:bodyPr/>
          <a:lstStyle/>
          <a:p>
            <a:r>
              <a:rPr lang="tr-TR" sz="4000" dirty="0">
                <a:solidFill>
                  <a:srgbClr val="4B4B4B"/>
                </a:solidFill>
              </a:rPr>
              <a:t>AGGREGATE FONKSİYONLARI</a:t>
            </a:r>
            <a:endParaRPr lang="tr-TR" sz="1800" dirty="0">
              <a:solidFill>
                <a:srgbClr val="0070C0"/>
              </a:solidFill>
            </a:endParaRPr>
          </a:p>
        </p:txBody>
      </p:sp>
      <p:pic>
        <p:nvPicPr>
          <p:cNvPr id="1026" name="Picture 2" descr="C:\Users\LAB2-O~1\AppData\Local\Temp\SNAGHTMLcf81e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1377136"/>
            <a:ext cx="5334000" cy="4879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57180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D34A20-3F6B-E042-1C81-433619CF6B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lt Bilgi Yer Tutucusu 6">
            <a:extLst>
              <a:ext uri="{FF2B5EF4-FFF2-40B4-BE49-F238E27FC236}">
                <a16:creationId xmlns:a16="http://schemas.microsoft.com/office/drawing/2014/main" id="{9EF1ABDC-B296-BCA4-5F0D-911E817662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tr-TR" sz="900" b="1">
                <a:solidFill>
                  <a:schemeClr val="accent5">
                    <a:lumMod val="50000"/>
                  </a:schemeClr>
                </a:solidFill>
              </a:rPr>
              <a:t>Adem AKKUŞ </a:t>
            </a:r>
            <a:r>
              <a:rPr lang="tr-TR" sz="900">
                <a:solidFill>
                  <a:schemeClr val="accent1">
                    <a:lumMod val="50000"/>
                  </a:schemeClr>
                </a:solidFill>
              </a:rPr>
              <a:t/>
            </a:r>
            <a:br>
              <a:rPr lang="tr-TR" sz="900">
                <a:solidFill>
                  <a:schemeClr val="accent1">
                    <a:lumMod val="50000"/>
                  </a:schemeClr>
                </a:solidFill>
              </a:rPr>
            </a:br>
            <a:r>
              <a:rPr lang="tr-TR" sz="1100" b="1">
                <a:solidFill>
                  <a:schemeClr val="accent5">
                    <a:lumMod val="50000"/>
                  </a:schemeClr>
                </a:solidFill>
              </a:rPr>
              <a:t>|</a:t>
            </a:r>
            <a:r>
              <a:rPr lang="tr-TR" sz="900">
                <a:solidFill>
                  <a:schemeClr val="accent1">
                    <a:lumMod val="50000"/>
                  </a:schemeClr>
                </a:solidFill>
              </a:rPr>
              <a:t> Bilgisayar Mühendisi </a:t>
            </a:r>
            <a:r>
              <a:rPr lang="tr-TR" sz="1100" b="1">
                <a:solidFill>
                  <a:schemeClr val="accent5">
                    <a:lumMod val="50000"/>
                  </a:schemeClr>
                </a:solidFill>
              </a:rPr>
              <a:t>|</a:t>
            </a:r>
            <a:r>
              <a:rPr lang="tr-TR" sz="900">
                <a:solidFill>
                  <a:schemeClr val="accent1">
                    <a:lumMod val="50000"/>
                  </a:schemeClr>
                </a:solidFill>
              </a:rPr>
              <a:t> Uzm. Bilişim Tekn. Öğrt. </a:t>
            </a:r>
            <a:r>
              <a:rPr lang="tr-TR" sz="1100" b="1">
                <a:solidFill>
                  <a:schemeClr val="accent5">
                    <a:lumMod val="50000"/>
                  </a:schemeClr>
                </a:solidFill>
              </a:rPr>
              <a:t>|</a:t>
            </a:r>
            <a:r>
              <a:rPr lang="tr-TR" sz="900">
                <a:solidFill>
                  <a:schemeClr val="accent1">
                    <a:lumMod val="50000"/>
                  </a:schemeClr>
                </a:solidFill>
              </a:rPr>
              <a:t> Eğitmen</a:t>
            </a:r>
            <a:endParaRPr lang="tr-TR" sz="900" dirty="0"/>
          </a:p>
        </p:txBody>
      </p:sp>
      <p:sp>
        <p:nvSpPr>
          <p:cNvPr id="5" name="Başlık 4">
            <a:extLst>
              <a:ext uri="{FF2B5EF4-FFF2-40B4-BE49-F238E27FC236}">
                <a16:creationId xmlns:a16="http://schemas.microsoft.com/office/drawing/2014/main" id="{15BDD3C5-3125-4D84-9EFE-313802F9F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887" y="670452"/>
            <a:ext cx="7805165" cy="615553"/>
          </a:xfrm>
        </p:spPr>
        <p:txBody>
          <a:bodyPr/>
          <a:lstStyle/>
          <a:p>
            <a:r>
              <a:rPr lang="tr-TR" sz="4000" dirty="0">
                <a:solidFill>
                  <a:srgbClr val="4B4B4B"/>
                </a:solidFill>
              </a:rPr>
              <a:t>AGGREGATE FONKSİYONLARI</a:t>
            </a:r>
            <a:endParaRPr lang="tr-TR" sz="1800" dirty="0">
              <a:solidFill>
                <a:srgbClr val="0070C0"/>
              </a:solidFill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9B56D576-3151-A93B-0509-12543AACCC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1358626"/>
            <a:ext cx="5514975" cy="4847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02065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lt Bilgi Yer Tutucusu 6">
            <a:extLst>
              <a:ext uri="{FF2B5EF4-FFF2-40B4-BE49-F238E27FC236}">
                <a16:creationId xmlns:a16="http://schemas.microsoft.com/office/drawing/2014/main" id="{A7DC7D24-53FC-93CA-9EC7-66EF7C6EC6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tr-TR" sz="900" b="1">
                <a:solidFill>
                  <a:schemeClr val="accent5">
                    <a:lumMod val="50000"/>
                  </a:schemeClr>
                </a:solidFill>
              </a:rPr>
              <a:t>Adem AKKUŞ </a:t>
            </a:r>
            <a:r>
              <a:rPr lang="tr-TR" sz="900">
                <a:solidFill>
                  <a:schemeClr val="accent1">
                    <a:lumMod val="50000"/>
                  </a:schemeClr>
                </a:solidFill>
              </a:rPr>
              <a:t/>
            </a:r>
            <a:br>
              <a:rPr lang="tr-TR" sz="900">
                <a:solidFill>
                  <a:schemeClr val="accent1">
                    <a:lumMod val="50000"/>
                  </a:schemeClr>
                </a:solidFill>
              </a:rPr>
            </a:br>
            <a:r>
              <a:rPr lang="tr-TR" sz="1100" b="1">
                <a:solidFill>
                  <a:schemeClr val="accent5">
                    <a:lumMod val="50000"/>
                  </a:schemeClr>
                </a:solidFill>
              </a:rPr>
              <a:t>|</a:t>
            </a:r>
            <a:r>
              <a:rPr lang="tr-TR" sz="900">
                <a:solidFill>
                  <a:schemeClr val="accent1">
                    <a:lumMod val="50000"/>
                  </a:schemeClr>
                </a:solidFill>
              </a:rPr>
              <a:t> Bilgisayar Mühendisi </a:t>
            </a:r>
            <a:r>
              <a:rPr lang="tr-TR" sz="1100" b="1">
                <a:solidFill>
                  <a:schemeClr val="accent5">
                    <a:lumMod val="50000"/>
                  </a:schemeClr>
                </a:solidFill>
              </a:rPr>
              <a:t>|</a:t>
            </a:r>
            <a:r>
              <a:rPr lang="tr-TR" sz="900">
                <a:solidFill>
                  <a:schemeClr val="accent1">
                    <a:lumMod val="50000"/>
                  </a:schemeClr>
                </a:solidFill>
              </a:rPr>
              <a:t> Uzm. Bilişim Tekn. Öğrt. </a:t>
            </a:r>
            <a:r>
              <a:rPr lang="tr-TR" sz="1100" b="1">
                <a:solidFill>
                  <a:schemeClr val="accent5">
                    <a:lumMod val="50000"/>
                  </a:schemeClr>
                </a:solidFill>
              </a:rPr>
              <a:t>|</a:t>
            </a:r>
            <a:r>
              <a:rPr lang="tr-TR" sz="900">
                <a:solidFill>
                  <a:schemeClr val="accent1">
                    <a:lumMod val="50000"/>
                  </a:schemeClr>
                </a:solidFill>
              </a:rPr>
              <a:t> Eğitmen</a:t>
            </a:r>
            <a:endParaRPr lang="tr-TR" sz="900" dirty="0"/>
          </a:p>
        </p:txBody>
      </p:sp>
      <p:sp>
        <p:nvSpPr>
          <p:cNvPr id="5" name="Başlık 4">
            <a:extLst>
              <a:ext uri="{FF2B5EF4-FFF2-40B4-BE49-F238E27FC236}">
                <a16:creationId xmlns:a16="http://schemas.microsoft.com/office/drawing/2014/main" id="{47CA6734-1386-C03F-3015-693F96AAC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887" y="670452"/>
            <a:ext cx="7805165" cy="615553"/>
          </a:xfrm>
        </p:spPr>
        <p:txBody>
          <a:bodyPr/>
          <a:lstStyle/>
          <a:p>
            <a:r>
              <a:rPr lang="tr-TR" sz="4000" dirty="0">
                <a:solidFill>
                  <a:srgbClr val="4B4B4B"/>
                </a:solidFill>
              </a:rPr>
              <a:t>AGGREGATE FONKSİYONLARI</a:t>
            </a:r>
            <a:endParaRPr lang="tr-TR" sz="1800" dirty="0">
              <a:solidFill>
                <a:srgbClr val="0070C0"/>
              </a:solidFill>
            </a:endParaRPr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 rotWithShape="1">
          <a:blip r:embed="rId2"/>
          <a:srcRect t="14286"/>
          <a:stretch/>
        </p:blipFill>
        <p:spPr>
          <a:xfrm>
            <a:off x="2362200" y="1828800"/>
            <a:ext cx="4807366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5669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55513" y="448995"/>
            <a:ext cx="7893914" cy="6905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5" dirty="0"/>
              <a:t>Karakter </a:t>
            </a:r>
            <a:r>
              <a:rPr sz="4400" dirty="0"/>
              <a:t>Kümesi</a:t>
            </a:r>
            <a:r>
              <a:rPr sz="4400" spc="-150" dirty="0"/>
              <a:t> </a:t>
            </a:r>
            <a:r>
              <a:rPr sz="4400" spc="5" dirty="0"/>
              <a:t>Fonksiyonları</a:t>
            </a:r>
            <a:endParaRPr sz="4400" dirty="0"/>
          </a:p>
        </p:txBody>
      </p:sp>
      <p:sp>
        <p:nvSpPr>
          <p:cNvPr id="3" name="object 3"/>
          <p:cNvSpPr txBox="1"/>
          <p:nvPr/>
        </p:nvSpPr>
        <p:spPr>
          <a:xfrm>
            <a:off x="762711" y="1133997"/>
            <a:ext cx="4686935" cy="4636135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70"/>
              </a:spcBef>
              <a:tabLst>
                <a:tab pos="762000" algn="l"/>
              </a:tabLst>
            </a:pPr>
            <a:r>
              <a:rPr sz="2800" spc="5" dirty="0">
                <a:solidFill>
                  <a:srgbClr val="4B4B4B"/>
                </a:solidFill>
                <a:latin typeface="Wingdings"/>
                <a:cs typeface="Wingdings"/>
              </a:rPr>
              <a:t></a:t>
            </a:r>
            <a:r>
              <a:rPr sz="2800" spc="-225" dirty="0">
                <a:solidFill>
                  <a:srgbClr val="4B4B4B"/>
                </a:solidFill>
                <a:latin typeface="Times New Roman"/>
                <a:cs typeface="Times New Roman"/>
              </a:rPr>
              <a:t> </a:t>
            </a:r>
            <a:r>
              <a:rPr sz="2800" b="1" spc="5" dirty="0">
                <a:solidFill>
                  <a:srgbClr val="4B4B4B"/>
                </a:solidFill>
                <a:latin typeface="Arial"/>
                <a:cs typeface="Arial"/>
              </a:rPr>
              <a:t>+	</a:t>
            </a:r>
            <a:r>
              <a:rPr sz="2800" b="1" dirty="0">
                <a:solidFill>
                  <a:srgbClr val="4B4B4B"/>
                </a:solidFill>
                <a:latin typeface="Arial"/>
                <a:cs typeface="Arial"/>
              </a:rPr>
              <a:t>(Birleştirme</a:t>
            </a:r>
            <a:r>
              <a:rPr sz="2800" b="1" spc="-125" dirty="0">
                <a:solidFill>
                  <a:srgbClr val="4B4B4B"/>
                </a:solidFill>
                <a:latin typeface="Arial"/>
                <a:cs typeface="Arial"/>
              </a:rPr>
              <a:t> </a:t>
            </a:r>
            <a:r>
              <a:rPr sz="2800" b="1" spc="-5" dirty="0">
                <a:solidFill>
                  <a:srgbClr val="4B4B4B"/>
                </a:solidFill>
                <a:latin typeface="Arial"/>
                <a:cs typeface="Arial"/>
              </a:rPr>
              <a:t>Operatörü)</a:t>
            </a:r>
            <a:endParaRPr sz="2800">
              <a:latin typeface="Arial"/>
              <a:cs typeface="Arial"/>
            </a:endParaRPr>
          </a:p>
          <a:p>
            <a:pPr marL="356870" indent="-344805">
              <a:lnSpc>
                <a:spcPct val="100000"/>
              </a:lnSpc>
              <a:spcBef>
                <a:spcPts val="675"/>
              </a:spcBef>
              <a:buFont typeface="Wingdings"/>
              <a:buChar char=""/>
              <a:tabLst>
                <a:tab pos="357505" algn="l"/>
              </a:tabLst>
            </a:pPr>
            <a:r>
              <a:rPr sz="2800" b="1" spc="-5" dirty="0">
                <a:solidFill>
                  <a:srgbClr val="4B4B4B"/>
                </a:solidFill>
                <a:latin typeface="Arial"/>
                <a:cs typeface="Arial"/>
              </a:rPr>
              <a:t>SUBSTRING()</a:t>
            </a:r>
            <a:endParaRPr sz="2800">
              <a:latin typeface="Arial"/>
              <a:cs typeface="Arial"/>
            </a:endParaRPr>
          </a:p>
          <a:p>
            <a:pPr marL="356870" indent="-344805">
              <a:lnSpc>
                <a:spcPct val="100000"/>
              </a:lnSpc>
              <a:spcBef>
                <a:spcPts val="670"/>
              </a:spcBef>
              <a:buFont typeface="Wingdings"/>
              <a:buChar char=""/>
              <a:tabLst>
                <a:tab pos="357505" algn="l"/>
              </a:tabLst>
            </a:pPr>
            <a:r>
              <a:rPr sz="2800" b="1" spc="-5" dirty="0">
                <a:solidFill>
                  <a:srgbClr val="4B4B4B"/>
                </a:solidFill>
                <a:latin typeface="Arial"/>
                <a:cs typeface="Arial"/>
              </a:rPr>
              <a:t>LEFT() </a:t>
            </a:r>
            <a:r>
              <a:rPr sz="2800" b="1" spc="-15" dirty="0">
                <a:solidFill>
                  <a:srgbClr val="4B4B4B"/>
                </a:solidFill>
                <a:latin typeface="Arial"/>
                <a:cs typeface="Arial"/>
              </a:rPr>
              <a:t>ve</a:t>
            </a:r>
            <a:r>
              <a:rPr sz="2800" b="1" spc="15" dirty="0">
                <a:solidFill>
                  <a:srgbClr val="4B4B4B"/>
                </a:solidFill>
                <a:latin typeface="Arial"/>
                <a:cs typeface="Arial"/>
              </a:rPr>
              <a:t> </a:t>
            </a:r>
            <a:r>
              <a:rPr sz="2800" b="1" spc="-5" dirty="0">
                <a:solidFill>
                  <a:srgbClr val="4B4B4B"/>
                </a:solidFill>
                <a:latin typeface="Arial"/>
                <a:cs typeface="Arial"/>
              </a:rPr>
              <a:t>RIGHT()</a:t>
            </a:r>
            <a:endParaRPr sz="2800">
              <a:latin typeface="Arial"/>
              <a:cs typeface="Arial"/>
            </a:endParaRPr>
          </a:p>
          <a:p>
            <a:pPr marL="356870" indent="-344805">
              <a:lnSpc>
                <a:spcPct val="100000"/>
              </a:lnSpc>
              <a:spcBef>
                <a:spcPts val="675"/>
              </a:spcBef>
              <a:buFont typeface="Wingdings"/>
              <a:buChar char=""/>
              <a:tabLst>
                <a:tab pos="357505" algn="l"/>
              </a:tabLst>
            </a:pPr>
            <a:r>
              <a:rPr sz="2800" b="1" spc="-5" dirty="0">
                <a:solidFill>
                  <a:srgbClr val="4B4B4B"/>
                </a:solidFill>
                <a:latin typeface="Arial"/>
                <a:cs typeface="Arial"/>
              </a:rPr>
              <a:t>LOWER() </a:t>
            </a:r>
            <a:r>
              <a:rPr sz="2800" b="1" spc="-10" dirty="0">
                <a:solidFill>
                  <a:srgbClr val="4B4B4B"/>
                </a:solidFill>
                <a:latin typeface="Arial"/>
                <a:cs typeface="Arial"/>
              </a:rPr>
              <a:t>ve</a:t>
            </a:r>
            <a:r>
              <a:rPr sz="2800" b="1" spc="-15" dirty="0">
                <a:solidFill>
                  <a:srgbClr val="4B4B4B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4B4B4B"/>
                </a:solidFill>
                <a:latin typeface="Arial"/>
                <a:cs typeface="Arial"/>
              </a:rPr>
              <a:t>UPPER()</a:t>
            </a:r>
            <a:endParaRPr sz="2800">
              <a:latin typeface="Arial"/>
              <a:cs typeface="Arial"/>
            </a:endParaRPr>
          </a:p>
          <a:p>
            <a:pPr marL="356870" indent="-344805">
              <a:lnSpc>
                <a:spcPct val="100000"/>
              </a:lnSpc>
              <a:spcBef>
                <a:spcPts val="675"/>
              </a:spcBef>
              <a:buFont typeface="Wingdings"/>
              <a:buChar char=""/>
              <a:tabLst>
                <a:tab pos="357505" algn="l"/>
              </a:tabLst>
            </a:pPr>
            <a:r>
              <a:rPr sz="2800" b="1" dirty="0">
                <a:solidFill>
                  <a:srgbClr val="4B4B4B"/>
                </a:solidFill>
                <a:latin typeface="Arial"/>
                <a:cs typeface="Arial"/>
              </a:rPr>
              <a:t>LTRIM() </a:t>
            </a:r>
            <a:r>
              <a:rPr sz="2800" b="1" spc="-15" dirty="0">
                <a:solidFill>
                  <a:srgbClr val="4B4B4B"/>
                </a:solidFill>
                <a:latin typeface="Arial"/>
                <a:cs typeface="Arial"/>
              </a:rPr>
              <a:t>ve</a:t>
            </a:r>
            <a:r>
              <a:rPr sz="2800" b="1" spc="-40" dirty="0">
                <a:solidFill>
                  <a:srgbClr val="4B4B4B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4B4B4B"/>
                </a:solidFill>
                <a:latin typeface="Arial"/>
                <a:cs typeface="Arial"/>
              </a:rPr>
              <a:t>RTRIM()</a:t>
            </a:r>
            <a:endParaRPr sz="2800">
              <a:latin typeface="Arial"/>
              <a:cs typeface="Arial"/>
            </a:endParaRPr>
          </a:p>
          <a:p>
            <a:pPr marL="356870" indent="-344805">
              <a:lnSpc>
                <a:spcPct val="100000"/>
              </a:lnSpc>
              <a:spcBef>
                <a:spcPts val="675"/>
              </a:spcBef>
              <a:buFont typeface="Wingdings"/>
              <a:buChar char=""/>
              <a:tabLst>
                <a:tab pos="357505" algn="l"/>
              </a:tabLst>
            </a:pPr>
            <a:r>
              <a:rPr sz="2800" b="1" spc="-5" dirty="0">
                <a:solidFill>
                  <a:srgbClr val="4B4B4B"/>
                </a:solidFill>
                <a:latin typeface="Arial"/>
                <a:cs typeface="Arial"/>
              </a:rPr>
              <a:t>LEN()</a:t>
            </a:r>
            <a:endParaRPr sz="2800">
              <a:latin typeface="Arial"/>
              <a:cs typeface="Arial"/>
            </a:endParaRPr>
          </a:p>
          <a:p>
            <a:pPr marL="356870" indent="-344805">
              <a:lnSpc>
                <a:spcPct val="100000"/>
              </a:lnSpc>
              <a:spcBef>
                <a:spcPts val="670"/>
              </a:spcBef>
              <a:buFont typeface="Wingdings"/>
              <a:buChar char=""/>
              <a:tabLst>
                <a:tab pos="357505" algn="l"/>
              </a:tabLst>
            </a:pPr>
            <a:r>
              <a:rPr sz="2800" b="1" spc="-10" dirty="0">
                <a:solidFill>
                  <a:srgbClr val="4B4B4B"/>
                </a:solidFill>
                <a:latin typeface="Arial"/>
                <a:cs typeface="Arial"/>
              </a:rPr>
              <a:t>REPLACE()</a:t>
            </a:r>
            <a:endParaRPr sz="2800">
              <a:latin typeface="Arial"/>
              <a:cs typeface="Arial"/>
            </a:endParaRPr>
          </a:p>
          <a:p>
            <a:pPr marL="356870" indent="-344805">
              <a:lnSpc>
                <a:spcPct val="100000"/>
              </a:lnSpc>
              <a:spcBef>
                <a:spcPts val="675"/>
              </a:spcBef>
              <a:buFont typeface="Wingdings"/>
              <a:buChar char=""/>
              <a:tabLst>
                <a:tab pos="357505" algn="l"/>
              </a:tabLst>
            </a:pPr>
            <a:r>
              <a:rPr sz="2800" b="1" spc="-10" dirty="0">
                <a:solidFill>
                  <a:srgbClr val="4B4B4B"/>
                </a:solidFill>
                <a:latin typeface="Arial"/>
                <a:cs typeface="Arial"/>
              </a:rPr>
              <a:t>CHARINDEX()</a:t>
            </a:r>
            <a:endParaRPr sz="2800">
              <a:latin typeface="Arial"/>
              <a:cs typeface="Arial"/>
            </a:endParaRPr>
          </a:p>
          <a:p>
            <a:pPr marL="356870" indent="-344805">
              <a:lnSpc>
                <a:spcPct val="100000"/>
              </a:lnSpc>
              <a:spcBef>
                <a:spcPts val="675"/>
              </a:spcBef>
              <a:buFont typeface="Wingdings"/>
              <a:buChar char=""/>
              <a:tabLst>
                <a:tab pos="357505" algn="l"/>
              </a:tabLst>
            </a:pPr>
            <a:r>
              <a:rPr sz="2800" b="1" dirty="0">
                <a:solidFill>
                  <a:srgbClr val="4B4B4B"/>
                </a:solidFill>
                <a:latin typeface="Arial"/>
                <a:cs typeface="Arial"/>
              </a:rPr>
              <a:t>REVERSE()</a:t>
            </a:r>
            <a:endParaRPr sz="2800">
              <a:latin typeface="Arial"/>
              <a:cs typeface="Arial"/>
            </a:endParaRPr>
          </a:p>
        </p:txBody>
      </p:sp>
      <p:sp>
        <p:nvSpPr>
          <p:cNvPr id="7" name="Alt Bilgi Yer Tutucusu 6">
            <a:extLst>
              <a:ext uri="{FF2B5EF4-FFF2-40B4-BE49-F238E27FC236}">
                <a16:creationId xmlns:a16="http://schemas.microsoft.com/office/drawing/2014/main" id="{E1C42F15-1506-3F51-4A3D-B0B183AAE6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tr-TR" sz="900" b="1">
                <a:solidFill>
                  <a:schemeClr val="accent5">
                    <a:lumMod val="50000"/>
                  </a:schemeClr>
                </a:solidFill>
              </a:rPr>
              <a:t>Adem AKKUŞ </a:t>
            </a:r>
            <a:r>
              <a:rPr lang="tr-TR" sz="900">
                <a:solidFill>
                  <a:schemeClr val="accent1">
                    <a:lumMod val="50000"/>
                  </a:schemeClr>
                </a:solidFill>
              </a:rPr>
              <a:t/>
            </a:r>
            <a:br>
              <a:rPr lang="tr-TR" sz="900">
                <a:solidFill>
                  <a:schemeClr val="accent1">
                    <a:lumMod val="50000"/>
                  </a:schemeClr>
                </a:solidFill>
              </a:rPr>
            </a:br>
            <a:r>
              <a:rPr lang="tr-TR" sz="1100" b="1">
                <a:solidFill>
                  <a:schemeClr val="accent5">
                    <a:lumMod val="50000"/>
                  </a:schemeClr>
                </a:solidFill>
              </a:rPr>
              <a:t>|</a:t>
            </a:r>
            <a:r>
              <a:rPr lang="tr-TR" sz="900">
                <a:solidFill>
                  <a:schemeClr val="accent1">
                    <a:lumMod val="50000"/>
                  </a:schemeClr>
                </a:solidFill>
              </a:rPr>
              <a:t> Bilgisayar Mühendisi </a:t>
            </a:r>
            <a:r>
              <a:rPr lang="tr-TR" sz="1100" b="1">
                <a:solidFill>
                  <a:schemeClr val="accent5">
                    <a:lumMod val="50000"/>
                  </a:schemeClr>
                </a:solidFill>
              </a:rPr>
              <a:t>|</a:t>
            </a:r>
            <a:r>
              <a:rPr lang="tr-TR" sz="900">
                <a:solidFill>
                  <a:schemeClr val="accent1">
                    <a:lumMod val="50000"/>
                  </a:schemeClr>
                </a:solidFill>
              </a:rPr>
              <a:t> Uzm. Bilişim Tekn. Öğrt. </a:t>
            </a:r>
            <a:r>
              <a:rPr lang="tr-TR" sz="1100" b="1">
                <a:solidFill>
                  <a:schemeClr val="accent5">
                    <a:lumMod val="50000"/>
                  </a:schemeClr>
                </a:solidFill>
              </a:rPr>
              <a:t>|</a:t>
            </a:r>
            <a:r>
              <a:rPr lang="tr-TR" sz="900">
                <a:solidFill>
                  <a:schemeClr val="accent1">
                    <a:lumMod val="50000"/>
                  </a:schemeClr>
                </a:solidFill>
              </a:rPr>
              <a:t> Eğitmen</a:t>
            </a:r>
            <a:endParaRPr lang="tr-TR" sz="900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05078" y="432307"/>
            <a:ext cx="7538084" cy="636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000" spc="5" dirty="0"/>
              <a:t>Karakter </a:t>
            </a:r>
            <a:r>
              <a:rPr sz="4000" dirty="0"/>
              <a:t>Kümesi </a:t>
            </a:r>
            <a:r>
              <a:rPr sz="4000" spc="5" dirty="0"/>
              <a:t>Fonksiyonları</a:t>
            </a:r>
            <a:r>
              <a:rPr sz="4000" spc="-225" dirty="0"/>
              <a:t> </a:t>
            </a:r>
            <a:r>
              <a:rPr sz="4000" spc="5" dirty="0"/>
              <a:t>-1</a:t>
            </a:r>
            <a:endParaRPr sz="4000"/>
          </a:p>
        </p:txBody>
      </p:sp>
      <p:sp>
        <p:nvSpPr>
          <p:cNvPr id="3" name="object 3"/>
          <p:cNvSpPr txBox="1"/>
          <p:nvPr/>
        </p:nvSpPr>
        <p:spPr>
          <a:xfrm>
            <a:off x="762711" y="1115944"/>
            <a:ext cx="7732395" cy="5262978"/>
          </a:xfrm>
          <a:prstGeom prst="rect">
            <a:avLst/>
          </a:prstGeom>
        </p:spPr>
        <p:txBody>
          <a:bodyPr vert="horz" wrap="square" lIns="0" tIns="116839" rIns="0" bIns="0" rtlCol="0">
            <a:spAutoFit/>
          </a:bodyPr>
          <a:lstStyle/>
          <a:p>
            <a:pPr marL="356870" indent="-344805">
              <a:lnSpc>
                <a:spcPct val="100000"/>
              </a:lnSpc>
              <a:spcBef>
                <a:spcPts val="919"/>
              </a:spcBef>
              <a:buChar char="•"/>
              <a:tabLst>
                <a:tab pos="356870" algn="l"/>
                <a:tab pos="357505" algn="l"/>
              </a:tabLst>
            </a:pPr>
            <a:r>
              <a:rPr sz="3600" spc="-5" dirty="0">
                <a:solidFill>
                  <a:srgbClr val="4B4B4B"/>
                </a:solidFill>
                <a:latin typeface="Arial"/>
                <a:cs typeface="Arial"/>
              </a:rPr>
              <a:t>İki Karakter Kümesini</a:t>
            </a:r>
            <a:r>
              <a:rPr sz="3600" spc="-65" dirty="0">
                <a:solidFill>
                  <a:srgbClr val="4B4B4B"/>
                </a:solidFill>
                <a:latin typeface="Arial"/>
                <a:cs typeface="Arial"/>
              </a:rPr>
              <a:t> </a:t>
            </a:r>
            <a:r>
              <a:rPr sz="3600" spc="-5" dirty="0">
                <a:solidFill>
                  <a:srgbClr val="4B4B4B"/>
                </a:solidFill>
                <a:latin typeface="Arial"/>
                <a:cs typeface="Arial"/>
              </a:rPr>
              <a:t>Birleştirmek</a:t>
            </a:r>
            <a:endParaRPr sz="3600" dirty="0">
              <a:latin typeface="Arial"/>
              <a:cs typeface="Arial"/>
            </a:endParaRPr>
          </a:p>
          <a:p>
            <a:pPr marL="868680" lvl="1" indent="-457834">
              <a:lnSpc>
                <a:spcPct val="100000"/>
              </a:lnSpc>
              <a:spcBef>
                <a:spcPts val="425"/>
              </a:spcBef>
              <a:buFont typeface="Wingdings"/>
              <a:buChar char=""/>
              <a:tabLst>
                <a:tab pos="868680" algn="l"/>
                <a:tab pos="869315" algn="l"/>
              </a:tabLst>
            </a:pPr>
            <a:r>
              <a:rPr dirty="0">
                <a:solidFill>
                  <a:srgbClr val="006FC0"/>
                </a:solidFill>
                <a:latin typeface="Arial"/>
                <a:cs typeface="Arial"/>
              </a:rPr>
              <a:t>SELECT </a:t>
            </a:r>
            <a:r>
              <a:rPr spc="-5" dirty="0">
                <a:solidFill>
                  <a:srgbClr val="4B4B4B"/>
                </a:solidFill>
                <a:latin typeface="Arial"/>
                <a:cs typeface="Arial"/>
              </a:rPr>
              <a:t>dersKod </a:t>
            </a:r>
            <a:r>
              <a:rPr dirty="0">
                <a:solidFill>
                  <a:srgbClr val="4B4B4B"/>
                </a:solidFill>
                <a:latin typeface="Arial"/>
                <a:cs typeface="Arial"/>
              </a:rPr>
              <a:t>+' '+ dersAd +' '+ </a:t>
            </a:r>
            <a:r>
              <a:rPr spc="-5" dirty="0">
                <a:solidFill>
                  <a:srgbClr val="4B4B4B"/>
                </a:solidFill>
                <a:latin typeface="Arial"/>
                <a:cs typeface="Arial"/>
              </a:rPr>
              <a:t>dersVeren</a:t>
            </a:r>
            <a:r>
              <a:rPr spc="-135" dirty="0">
                <a:solidFill>
                  <a:srgbClr val="4B4B4B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4B4B4B"/>
                </a:solidFill>
                <a:latin typeface="Arial"/>
                <a:cs typeface="Arial"/>
              </a:rPr>
              <a:t>dersBilgileri</a:t>
            </a:r>
            <a:endParaRPr dirty="0">
              <a:latin typeface="Arial"/>
              <a:cs typeface="Arial"/>
            </a:endParaRPr>
          </a:p>
          <a:p>
            <a:pPr marL="868680">
              <a:lnSpc>
                <a:spcPct val="100000"/>
              </a:lnSpc>
              <a:spcBef>
                <a:spcPts val="385"/>
              </a:spcBef>
            </a:pPr>
            <a:r>
              <a:rPr dirty="0">
                <a:solidFill>
                  <a:srgbClr val="006FC0"/>
                </a:solidFill>
                <a:latin typeface="Arial"/>
                <a:cs typeface="Arial"/>
              </a:rPr>
              <a:t>FROM</a:t>
            </a:r>
            <a:r>
              <a:rPr spc="-40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4B4B4B"/>
                </a:solidFill>
                <a:latin typeface="Arial"/>
                <a:cs typeface="Arial"/>
              </a:rPr>
              <a:t>tbl_ders</a:t>
            </a:r>
            <a:endParaRPr dirty="0">
              <a:latin typeface="Arial"/>
              <a:cs typeface="Arial"/>
            </a:endParaRPr>
          </a:p>
          <a:p>
            <a:pPr marL="356870" indent="-344805">
              <a:lnSpc>
                <a:spcPct val="100000"/>
              </a:lnSpc>
              <a:spcBef>
                <a:spcPts val="1280"/>
              </a:spcBef>
              <a:buFont typeface="Wingdings"/>
              <a:buChar char=""/>
              <a:tabLst>
                <a:tab pos="356870" algn="l"/>
                <a:tab pos="357505" algn="l"/>
                <a:tab pos="2161540" algn="l"/>
              </a:tabLst>
            </a:pPr>
            <a:r>
              <a:rPr sz="2400" b="1" spc="-5" dirty="0">
                <a:solidFill>
                  <a:srgbClr val="4B4B4B"/>
                </a:solidFill>
                <a:latin typeface="Arial"/>
                <a:cs typeface="Arial"/>
              </a:rPr>
              <a:t>SUBSTRING()	</a:t>
            </a:r>
            <a:r>
              <a:rPr sz="2400" b="1" spc="-10" dirty="0">
                <a:solidFill>
                  <a:srgbClr val="4B4B4B"/>
                </a:solidFill>
                <a:latin typeface="Arial"/>
                <a:cs typeface="Arial"/>
              </a:rPr>
              <a:t>Verininin İstenilen </a:t>
            </a:r>
            <a:r>
              <a:rPr sz="2400" b="1" spc="-5" dirty="0">
                <a:solidFill>
                  <a:srgbClr val="4B4B4B"/>
                </a:solidFill>
                <a:latin typeface="Arial"/>
                <a:cs typeface="Arial"/>
              </a:rPr>
              <a:t>Bölümünü</a:t>
            </a:r>
            <a:r>
              <a:rPr sz="2400" b="1" spc="65" dirty="0">
                <a:solidFill>
                  <a:srgbClr val="4B4B4B"/>
                </a:solidFill>
                <a:latin typeface="Arial"/>
                <a:cs typeface="Arial"/>
              </a:rPr>
              <a:t> </a:t>
            </a:r>
            <a:r>
              <a:rPr sz="2400" b="1" spc="-20" dirty="0">
                <a:solidFill>
                  <a:srgbClr val="4B4B4B"/>
                </a:solidFill>
                <a:latin typeface="Arial"/>
                <a:cs typeface="Arial"/>
              </a:rPr>
              <a:t>Almak</a:t>
            </a:r>
            <a:endParaRPr sz="2400" dirty="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spcBef>
                <a:spcPts val="439"/>
              </a:spcBef>
              <a:buFont typeface="Wingdings"/>
              <a:buChar char=""/>
              <a:tabLst>
                <a:tab pos="756920" algn="l"/>
              </a:tabLst>
            </a:pPr>
            <a:r>
              <a:rPr sz="2000" dirty="0">
                <a:solidFill>
                  <a:srgbClr val="252525"/>
                </a:solidFill>
                <a:latin typeface="Arial"/>
                <a:cs typeface="Arial"/>
              </a:rPr>
              <a:t>Karakter</a:t>
            </a:r>
            <a:r>
              <a:rPr sz="2000" spc="-75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2000" spc="5" dirty="0">
                <a:solidFill>
                  <a:srgbClr val="252525"/>
                </a:solidFill>
                <a:latin typeface="Arial"/>
                <a:cs typeface="Arial"/>
              </a:rPr>
              <a:t>kümesi</a:t>
            </a:r>
            <a:r>
              <a:rPr sz="2000" spc="-45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2000" spc="5" dirty="0">
                <a:solidFill>
                  <a:srgbClr val="252525"/>
                </a:solidFill>
                <a:latin typeface="Arial"/>
                <a:cs typeface="Arial"/>
              </a:rPr>
              <a:t>içerisinden</a:t>
            </a:r>
            <a:r>
              <a:rPr sz="2000" spc="-9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52525"/>
                </a:solidFill>
                <a:latin typeface="Arial"/>
                <a:cs typeface="Arial"/>
              </a:rPr>
              <a:t>verinin</a:t>
            </a:r>
            <a:r>
              <a:rPr sz="2000" spc="-45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52525"/>
                </a:solidFill>
                <a:latin typeface="Arial"/>
                <a:cs typeface="Arial"/>
              </a:rPr>
              <a:t>istenilen</a:t>
            </a:r>
            <a:r>
              <a:rPr sz="2000" spc="-65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2000" spc="5" dirty="0">
                <a:solidFill>
                  <a:srgbClr val="252525"/>
                </a:solidFill>
                <a:latin typeface="Arial"/>
                <a:cs typeface="Arial"/>
              </a:rPr>
              <a:t>bölümünün</a:t>
            </a:r>
            <a:r>
              <a:rPr sz="2000" spc="-7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2000" spc="5" dirty="0">
                <a:solidFill>
                  <a:srgbClr val="252525"/>
                </a:solidFill>
                <a:latin typeface="Arial"/>
                <a:cs typeface="Arial"/>
              </a:rPr>
              <a:t>alınması</a:t>
            </a:r>
            <a:r>
              <a:rPr sz="2000" spc="-65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2000" spc="5" dirty="0">
                <a:solidFill>
                  <a:srgbClr val="252525"/>
                </a:solidFill>
                <a:latin typeface="Arial"/>
                <a:cs typeface="Arial"/>
              </a:rPr>
              <a:t>için</a:t>
            </a:r>
            <a:endParaRPr sz="2000" dirty="0">
              <a:latin typeface="Arial"/>
              <a:cs typeface="Arial"/>
            </a:endParaRPr>
          </a:p>
          <a:p>
            <a:pPr marL="756285">
              <a:lnSpc>
                <a:spcPct val="100000"/>
              </a:lnSpc>
            </a:pPr>
            <a:r>
              <a:rPr sz="2000" dirty="0">
                <a:solidFill>
                  <a:srgbClr val="252525"/>
                </a:solidFill>
                <a:latin typeface="Arial"/>
                <a:cs typeface="Arial"/>
              </a:rPr>
              <a:t>kullanılır</a:t>
            </a:r>
            <a:r>
              <a:rPr dirty="0">
                <a:solidFill>
                  <a:srgbClr val="006FC0"/>
                </a:solidFill>
                <a:latin typeface="Arial"/>
                <a:cs typeface="Arial"/>
              </a:rPr>
              <a:t>.</a:t>
            </a:r>
            <a:endParaRPr dirty="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spcBef>
                <a:spcPts val="434"/>
              </a:spcBef>
              <a:buFont typeface="Wingdings"/>
              <a:buChar char=""/>
              <a:tabLst>
                <a:tab pos="756920" algn="l"/>
              </a:tabLst>
            </a:pPr>
            <a:r>
              <a:rPr sz="2000" dirty="0">
                <a:solidFill>
                  <a:srgbClr val="252525"/>
                </a:solidFill>
                <a:latin typeface="Arial"/>
                <a:cs typeface="Arial"/>
              </a:rPr>
              <a:t>Kullanımı Substring(veri_kümesi, </a:t>
            </a:r>
            <a:r>
              <a:rPr sz="2000" spc="5" dirty="0">
                <a:solidFill>
                  <a:srgbClr val="252525"/>
                </a:solidFill>
                <a:latin typeface="Arial"/>
                <a:cs typeface="Arial"/>
              </a:rPr>
              <a:t>başlangıç,</a:t>
            </a:r>
            <a:r>
              <a:rPr sz="2000" spc="-254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52525"/>
                </a:solidFill>
                <a:latin typeface="Arial"/>
                <a:cs typeface="Arial"/>
              </a:rPr>
              <a:t>karakter_sayısı)</a:t>
            </a:r>
            <a:endParaRPr sz="2000" dirty="0">
              <a:latin typeface="Arial"/>
              <a:cs typeface="Arial"/>
            </a:endParaRPr>
          </a:p>
          <a:p>
            <a:pPr lvl="1">
              <a:lnSpc>
                <a:spcPct val="100000"/>
              </a:lnSpc>
              <a:spcBef>
                <a:spcPts val="50"/>
              </a:spcBef>
              <a:buChar char=""/>
            </a:pPr>
            <a:endParaRPr sz="2800" dirty="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buFont typeface="Wingdings"/>
              <a:buChar char=""/>
              <a:tabLst>
                <a:tab pos="756920" algn="l"/>
              </a:tabLst>
            </a:pPr>
            <a:r>
              <a:rPr dirty="0">
                <a:solidFill>
                  <a:srgbClr val="006FC0"/>
                </a:solidFill>
                <a:latin typeface="Arial"/>
                <a:cs typeface="Arial"/>
              </a:rPr>
              <a:t>SELECT </a:t>
            </a:r>
            <a:r>
              <a:rPr dirty="0">
                <a:solidFill>
                  <a:srgbClr val="4B4B4B"/>
                </a:solidFill>
                <a:latin typeface="Arial"/>
                <a:cs typeface="Arial"/>
              </a:rPr>
              <a:t>Substring('Ali Coşkun </a:t>
            </a:r>
            <a:r>
              <a:rPr spc="-5" dirty="0">
                <a:solidFill>
                  <a:srgbClr val="4B4B4B"/>
                </a:solidFill>
                <a:latin typeface="Arial"/>
                <a:cs typeface="Arial"/>
              </a:rPr>
              <a:t>bilgisayar',5,6) </a:t>
            </a:r>
            <a:r>
              <a:rPr spc="5" dirty="0">
                <a:solidFill>
                  <a:srgbClr val="4B4B4B"/>
                </a:solidFill>
                <a:latin typeface="Wingdings"/>
                <a:cs typeface="Wingdings"/>
              </a:rPr>
              <a:t></a:t>
            </a:r>
            <a:r>
              <a:rPr spc="-160" dirty="0">
                <a:solidFill>
                  <a:srgbClr val="4B4B4B"/>
                </a:solidFill>
                <a:latin typeface="Times New Roman"/>
                <a:cs typeface="Times New Roman"/>
              </a:rPr>
              <a:t> </a:t>
            </a:r>
            <a:r>
              <a:rPr dirty="0">
                <a:solidFill>
                  <a:srgbClr val="4B4B4B"/>
                </a:solidFill>
                <a:latin typeface="Arial"/>
                <a:cs typeface="Arial"/>
              </a:rPr>
              <a:t>Coşkun</a:t>
            </a:r>
            <a:endParaRPr dirty="0">
              <a:latin typeface="Arial"/>
              <a:cs typeface="Arial"/>
            </a:endParaRPr>
          </a:p>
          <a:p>
            <a:pPr lvl="1">
              <a:lnSpc>
                <a:spcPct val="100000"/>
              </a:lnSpc>
              <a:spcBef>
                <a:spcPts val="45"/>
              </a:spcBef>
              <a:buChar char=""/>
            </a:pPr>
            <a:endParaRPr sz="2400" dirty="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spcBef>
                <a:spcPts val="5"/>
              </a:spcBef>
              <a:buFont typeface="Wingdings"/>
              <a:buChar char=""/>
              <a:tabLst>
                <a:tab pos="756920" algn="l"/>
              </a:tabLst>
            </a:pPr>
            <a:r>
              <a:rPr dirty="0">
                <a:solidFill>
                  <a:srgbClr val="006FC0"/>
                </a:solidFill>
                <a:latin typeface="Arial"/>
                <a:cs typeface="Arial"/>
              </a:rPr>
              <a:t>SELECT </a:t>
            </a:r>
            <a:r>
              <a:rPr spc="-5" dirty="0">
                <a:solidFill>
                  <a:srgbClr val="4B4B4B"/>
                </a:solidFill>
                <a:latin typeface="Arial"/>
                <a:cs typeface="Arial"/>
              </a:rPr>
              <a:t>ogrNo, ad, soyad </a:t>
            </a:r>
            <a:r>
              <a:rPr dirty="0">
                <a:solidFill>
                  <a:srgbClr val="4B4B4B"/>
                </a:solidFill>
                <a:latin typeface="Arial"/>
                <a:cs typeface="Arial"/>
              </a:rPr>
              <a:t>, SUBSTRING(ad,1,1)+soyad</a:t>
            </a:r>
            <a:r>
              <a:rPr spc="-125" dirty="0">
                <a:solidFill>
                  <a:srgbClr val="4B4B4B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4B4B4B"/>
                </a:solidFill>
                <a:latin typeface="Arial"/>
                <a:cs typeface="Arial"/>
              </a:rPr>
              <a:t>eposta</a:t>
            </a:r>
            <a:endParaRPr dirty="0">
              <a:latin typeface="Arial"/>
              <a:cs typeface="Arial"/>
            </a:endParaRPr>
          </a:p>
          <a:p>
            <a:pPr marL="810895">
              <a:lnSpc>
                <a:spcPct val="100000"/>
              </a:lnSpc>
              <a:spcBef>
                <a:spcPts val="380"/>
              </a:spcBef>
            </a:pPr>
            <a:r>
              <a:rPr dirty="0">
                <a:solidFill>
                  <a:srgbClr val="006FC0"/>
                </a:solidFill>
                <a:latin typeface="Arial"/>
                <a:cs typeface="Arial"/>
              </a:rPr>
              <a:t>FROM</a:t>
            </a:r>
            <a:r>
              <a:rPr spc="-15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4B4B4B"/>
                </a:solidFill>
                <a:latin typeface="Arial"/>
                <a:cs typeface="Arial"/>
              </a:rPr>
              <a:t>tbl_ogrenci</a:t>
            </a:r>
            <a:endParaRPr dirty="0">
              <a:latin typeface="Arial"/>
              <a:cs typeface="Arial"/>
            </a:endParaRPr>
          </a:p>
        </p:txBody>
      </p:sp>
      <p:sp>
        <p:nvSpPr>
          <p:cNvPr id="7" name="Alt Bilgi Yer Tutucusu 6">
            <a:extLst>
              <a:ext uri="{FF2B5EF4-FFF2-40B4-BE49-F238E27FC236}">
                <a16:creationId xmlns:a16="http://schemas.microsoft.com/office/drawing/2014/main" id="{8AD237F8-F377-49D0-B119-807BF95070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tr-TR" sz="900" b="1">
                <a:solidFill>
                  <a:schemeClr val="accent5">
                    <a:lumMod val="50000"/>
                  </a:schemeClr>
                </a:solidFill>
              </a:rPr>
              <a:t>Adem AKKUŞ </a:t>
            </a:r>
            <a:r>
              <a:rPr lang="tr-TR" sz="900">
                <a:solidFill>
                  <a:schemeClr val="accent1">
                    <a:lumMod val="50000"/>
                  </a:schemeClr>
                </a:solidFill>
              </a:rPr>
              <a:t/>
            </a:r>
            <a:br>
              <a:rPr lang="tr-TR" sz="900">
                <a:solidFill>
                  <a:schemeClr val="accent1">
                    <a:lumMod val="50000"/>
                  </a:schemeClr>
                </a:solidFill>
              </a:rPr>
            </a:br>
            <a:r>
              <a:rPr lang="tr-TR" sz="1100" b="1">
                <a:solidFill>
                  <a:schemeClr val="accent5">
                    <a:lumMod val="50000"/>
                  </a:schemeClr>
                </a:solidFill>
              </a:rPr>
              <a:t>|</a:t>
            </a:r>
            <a:r>
              <a:rPr lang="tr-TR" sz="900">
                <a:solidFill>
                  <a:schemeClr val="accent1">
                    <a:lumMod val="50000"/>
                  </a:schemeClr>
                </a:solidFill>
              </a:rPr>
              <a:t> Bilgisayar Mühendisi </a:t>
            </a:r>
            <a:r>
              <a:rPr lang="tr-TR" sz="1100" b="1">
                <a:solidFill>
                  <a:schemeClr val="accent5">
                    <a:lumMod val="50000"/>
                  </a:schemeClr>
                </a:solidFill>
              </a:rPr>
              <a:t>|</a:t>
            </a:r>
            <a:r>
              <a:rPr lang="tr-TR" sz="900">
                <a:solidFill>
                  <a:schemeClr val="accent1">
                    <a:lumMod val="50000"/>
                  </a:schemeClr>
                </a:solidFill>
              </a:rPr>
              <a:t> Uzm. Bilişim Tekn. Öğrt. </a:t>
            </a:r>
            <a:r>
              <a:rPr lang="tr-TR" sz="1100" b="1">
                <a:solidFill>
                  <a:schemeClr val="accent5">
                    <a:lumMod val="50000"/>
                  </a:schemeClr>
                </a:solidFill>
              </a:rPr>
              <a:t>|</a:t>
            </a:r>
            <a:r>
              <a:rPr lang="tr-TR" sz="900">
                <a:solidFill>
                  <a:schemeClr val="accent1">
                    <a:lumMod val="50000"/>
                  </a:schemeClr>
                </a:solidFill>
              </a:rPr>
              <a:t> Eğitmen</a:t>
            </a:r>
            <a:endParaRPr lang="tr-TR" sz="900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A1D0ED-EC37-CE0B-D494-AB83FBDD50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BE8F129A-D3F9-18D0-5808-5E3A23964D2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05078" y="432307"/>
            <a:ext cx="7538084" cy="636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000" spc="5" dirty="0"/>
              <a:t>Karakter </a:t>
            </a:r>
            <a:r>
              <a:rPr sz="4000" dirty="0"/>
              <a:t>Kümesi </a:t>
            </a:r>
            <a:r>
              <a:rPr sz="4000" spc="5" dirty="0"/>
              <a:t>Fonksiyonları</a:t>
            </a:r>
            <a:r>
              <a:rPr sz="4000" spc="-225" dirty="0"/>
              <a:t> </a:t>
            </a:r>
            <a:r>
              <a:rPr sz="4000" spc="5" dirty="0"/>
              <a:t>-1</a:t>
            </a:r>
            <a:endParaRPr sz="4000"/>
          </a:p>
        </p:txBody>
      </p:sp>
      <p:sp>
        <p:nvSpPr>
          <p:cNvPr id="7" name="Alt Bilgi Yer Tutucusu 6">
            <a:extLst>
              <a:ext uri="{FF2B5EF4-FFF2-40B4-BE49-F238E27FC236}">
                <a16:creationId xmlns:a16="http://schemas.microsoft.com/office/drawing/2014/main" id="{93BB3D1D-5BCC-B681-5276-50EEBD506E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tr-TR" sz="900" b="1">
                <a:solidFill>
                  <a:schemeClr val="accent5">
                    <a:lumMod val="50000"/>
                  </a:schemeClr>
                </a:solidFill>
              </a:rPr>
              <a:t>Adem AKKUŞ </a:t>
            </a:r>
            <a:r>
              <a:rPr lang="tr-TR" sz="900">
                <a:solidFill>
                  <a:schemeClr val="accent1">
                    <a:lumMod val="50000"/>
                  </a:schemeClr>
                </a:solidFill>
              </a:rPr>
              <a:t/>
            </a:r>
            <a:br>
              <a:rPr lang="tr-TR" sz="900">
                <a:solidFill>
                  <a:schemeClr val="accent1">
                    <a:lumMod val="50000"/>
                  </a:schemeClr>
                </a:solidFill>
              </a:rPr>
            </a:br>
            <a:r>
              <a:rPr lang="tr-TR" sz="1100" b="1">
                <a:solidFill>
                  <a:schemeClr val="accent5">
                    <a:lumMod val="50000"/>
                  </a:schemeClr>
                </a:solidFill>
              </a:rPr>
              <a:t>|</a:t>
            </a:r>
            <a:r>
              <a:rPr lang="tr-TR" sz="900">
                <a:solidFill>
                  <a:schemeClr val="accent1">
                    <a:lumMod val="50000"/>
                  </a:schemeClr>
                </a:solidFill>
              </a:rPr>
              <a:t> Bilgisayar Mühendisi </a:t>
            </a:r>
            <a:r>
              <a:rPr lang="tr-TR" sz="1100" b="1">
                <a:solidFill>
                  <a:schemeClr val="accent5">
                    <a:lumMod val="50000"/>
                  </a:schemeClr>
                </a:solidFill>
              </a:rPr>
              <a:t>|</a:t>
            </a:r>
            <a:r>
              <a:rPr lang="tr-TR" sz="900">
                <a:solidFill>
                  <a:schemeClr val="accent1">
                    <a:lumMod val="50000"/>
                  </a:schemeClr>
                </a:solidFill>
              </a:rPr>
              <a:t> Uzm. Bilişim Tekn. Öğrt. </a:t>
            </a:r>
            <a:r>
              <a:rPr lang="tr-TR" sz="1100" b="1">
                <a:solidFill>
                  <a:schemeClr val="accent5">
                    <a:lumMod val="50000"/>
                  </a:schemeClr>
                </a:solidFill>
              </a:rPr>
              <a:t>|</a:t>
            </a:r>
            <a:r>
              <a:rPr lang="tr-TR" sz="900">
                <a:solidFill>
                  <a:schemeClr val="accent1">
                    <a:lumMod val="50000"/>
                  </a:schemeClr>
                </a:solidFill>
              </a:rPr>
              <a:t> Eğitmen</a:t>
            </a:r>
            <a:endParaRPr lang="tr-TR" sz="900" dirty="0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71DD7969-5C76-AFD4-9373-CB41CE48D9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2719" y="1558290"/>
            <a:ext cx="6893147" cy="3638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56723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34974" y="432307"/>
            <a:ext cx="7678420" cy="636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000" spc="5" dirty="0"/>
              <a:t>Karakter </a:t>
            </a:r>
            <a:r>
              <a:rPr sz="4000" dirty="0"/>
              <a:t>Kümesi </a:t>
            </a:r>
            <a:r>
              <a:rPr sz="4000" spc="5" dirty="0"/>
              <a:t>Fonksiyonları </a:t>
            </a:r>
            <a:r>
              <a:rPr sz="4000" dirty="0"/>
              <a:t>-</a:t>
            </a:r>
            <a:r>
              <a:rPr sz="4000" spc="-229" dirty="0"/>
              <a:t> </a:t>
            </a:r>
            <a:r>
              <a:rPr sz="4000" dirty="0"/>
              <a:t>2</a:t>
            </a:r>
            <a:endParaRPr sz="4000"/>
          </a:p>
        </p:txBody>
      </p:sp>
      <p:sp>
        <p:nvSpPr>
          <p:cNvPr id="3" name="object 3"/>
          <p:cNvSpPr txBox="1"/>
          <p:nvPr/>
        </p:nvSpPr>
        <p:spPr>
          <a:xfrm>
            <a:off x="609600" y="1161666"/>
            <a:ext cx="8153399" cy="3473387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R="574040" algn="r">
              <a:lnSpc>
                <a:spcPct val="100000"/>
              </a:lnSpc>
              <a:spcBef>
                <a:spcPts val="585"/>
              </a:spcBef>
            </a:pPr>
            <a:r>
              <a:rPr sz="2200" b="1" spc="-10" dirty="0">
                <a:solidFill>
                  <a:srgbClr val="4B4B4B"/>
                </a:solidFill>
                <a:latin typeface="Arial"/>
                <a:cs typeface="Arial"/>
              </a:rPr>
              <a:t>Verininin </a:t>
            </a:r>
            <a:r>
              <a:rPr sz="2200" b="1" spc="-5" dirty="0">
                <a:solidFill>
                  <a:srgbClr val="4B4B4B"/>
                </a:solidFill>
                <a:latin typeface="Arial"/>
                <a:cs typeface="Arial"/>
              </a:rPr>
              <a:t>İstenilen Bölümünü </a:t>
            </a:r>
            <a:r>
              <a:rPr sz="2200" b="1" spc="-20" dirty="0">
                <a:solidFill>
                  <a:srgbClr val="4B4B4B"/>
                </a:solidFill>
                <a:latin typeface="Arial"/>
                <a:cs typeface="Arial"/>
              </a:rPr>
              <a:t>Almak </a:t>
            </a:r>
            <a:r>
              <a:rPr sz="2200" b="1" spc="-5" dirty="0">
                <a:solidFill>
                  <a:srgbClr val="4B4B4B"/>
                </a:solidFill>
                <a:latin typeface="Arial"/>
                <a:cs typeface="Arial"/>
              </a:rPr>
              <a:t>– LEFT() </a:t>
            </a:r>
            <a:r>
              <a:rPr sz="2200" b="1" dirty="0">
                <a:solidFill>
                  <a:srgbClr val="4B4B4B"/>
                </a:solidFill>
                <a:latin typeface="Arial"/>
                <a:cs typeface="Arial"/>
              </a:rPr>
              <a:t>ve</a:t>
            </a:r>
            <a:r>
              <a:rPr sz="2200" b="1" spc="135" dirty="0">
                <a:solidFill>
                  <a:srgbClr val="4B4B4B"/>
                </a:solidFill>
                <a:latin typeface="Arial"/>
                <a:cs typeface="Arial"/>
              </a:rPr>
              <a:t> </a:t>
            </a:r>
            <a:r>
              <a:rPr sz="2200" b="1" dirty="0">
                <a:solidFill>
                  <a:srgbClr val="4B4B4B"/>
                </a:solidFill>
                <a:latin typeface="Arial"/>
                <a:cs typeface="Arial"/>
              </a:rPr>
              <a:t>RIGHT()</a:t>
            </a:r>
            <a:endParaRPr sz="2200" dirty="0">
              <a:latin typeface="Arial"/>
              <a:cs typeface="Arial"/>
            </a:endParaRPr>
          </a:p>
          <a:p>
            <a:pPr marL="287020" marR="549910" lvl="1" indent="-287020" algn="r">
              <a:lnSpc>
                <a:spcPct val="100000"/>
              </a:lnSpc>
              <a:spcBef>
                <a:spcPts val="440"/>
              </a:spcBef>
              <a:buFont typeface="Wingdings"/>
              <a:buChar char=""/>
              <a:tabLst>
                <a:tab pos="287020" algn="l"/>
              </a:tabLst>
            </a:pPr>
            <a:r>
              <a:rPr sz="2000" spc="-5" dirty="0">
                <a:solidFill>
                  <a:srgbClr val="252525"/>
                </a:solidFill>
                <a:latin typeface="Arial"/>
                <a:cs typeface="Arial"/>
              </a:rPr>
              <a:t>LEFT() </a:t>
            </a:r>
            <a:r>
              <a:rPr sz="2000" dirty="0">
                <a:solidFill>
                  <a:srgbClr val="252525"/>
                </a:solidFill>
                <a:latin typeface="Arial"/>
                <a:cs typeface="Arial"/>
              </a:rPr>
              <a:t>başlangıcından itibaren </a:t>
            </a:r>
            <a:r>
              <a:rPr sz="2000" spc="5" dirty="0">
                <a:solidFill>
                  <a:srgbClr val="252525"/>
                </a:solidFill>
                <a:latin typeface="Arial"/>
                <a:cs typeface="Arial"/>
              </a:rPr>
              <a:t>kaç </a:t>
            </a:r>
            <a:r>
              <a:rPr sz="2000" dirty="0">
                <a:solidFill>
                  <a:srgbClr val="252525"/>
                </a:solidFill>
                <a:latin typeface="Arial"/>
                <a:cs typeface="Arial"/>
              </a:rPr>
              <a:t>karakter alınacağını</a:t>
            </a:r>
            <a:r>
              <a:rPr sz="2000" spc="-20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52525"/>
                </a:solidFill>
                <a:latin typeface="Arial"/>
                <a:cs typeface="Arial"/>
              </a:rPr>
              <a:t>belirler.</a:t>
            </a:r>
            <a:endParaRPr sz="2000" dirty="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spcBef>
                <a:spcPts val="434"/>
              </a:spcBef>
              <a:buFont typeface="Wingdings"/>
              <a:buChar char=""/>
              <a:tabLst>
                <a:tab pos="756920" algn="l"/>
              </a:tabLst>
            </a:pPr>
            <a:r>
              <a:rPr sz="2000" spc="-10" dirty="0">
                <a:solidFill>
                  <a:srgbClr val="252525"/>
                </a:solidFill>
                <a:latin typeface="Arial"/>
                <a:cs typeface="Arial"/>
              </a:rPr>
              <a:t>RIGHT() </a:t>
            </a:r>
            <a:r>
              <a:rPr sz="2000" dirty="0">
                <a:solidFill>
                  <a:srgbClr val="252525"/>
                </a:solidFill>
                <a:latin typeface="Arial"/>
                <a:cs typeface="Arial"/>
              </a:rPr>
              <a:t>verinin </a:t>
            </a:r>
            <a:r>
              <a:rPr sz="2000" spc="5" dirty="0">
                <a:solidFill>
                  <a:srgbClr val="252525"/>
                </a:solidFill>
                <a:latin typeface="Arial"/>
                <a:cs typeface="Arial"/>
              </a:rPr>
              <a:t>sondan kaç </a:t>
            </a:r>
            <a:r>
              <a:rPr sz="2000" dirty="0">
                <a:solidFill>
                  <a:srgbClr val="252525"/>
                </a:solidFill>
                <a:latin typeface="Arial"/>
                <a:cs typeface="Arial"/>
              </a:rPr>
              <a:t>karakter alınacağını</a:t>
            </a:r>
            <a:r>
              <a:rPr sz="2000" spc="-22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52525"/>
                </a:solidFill>
                <a:latin typeface="Arial"/>
                <a:cs typeface="Arial"/>
              </a:rPr>
              <a:t>belirler.</a:t>
            </a:r>
            <a:endParaRPr sz="2000" dirty="0">
              <a:latin typeface="Arial"/>
              <a:cs typeface="Arial"/>
            </a:endParaRPr>
          </a:p>
          <a:p>
            <a:pPr marL="756920" marR="1299210" lvl="1" indent="-756920">
              <a:lnSpc>
                <a:spcPct val="120000"/>
              </a:lnSpc>
              <a:buFont typeface="Wingdings"/>
              <a:buChar char=""/>
              <a:tabLst>
                <a:tab pos="756920" algn="l"/>
              </a:tabLst>
            </a:pPr>
            <a:r>
              <a:rPr sz="2000" dirty="0">
                <a:solidFill>
                  <a:srgbClr val="252525"/>
                </a:solidFill>
                <a:latin typeface="Arial"/>
                <a:cs typeface="Arial"/>
              </a:rPr>
              <a:t>Kullanımı LEFT(bilginin_alınacağı_yer,karakter_sayısı)  </a:t>
            </a:r>
            <a:r>
              <a:rPr sz="2000" spc="-5" dirty="0">
                <a:solidFill>
                  <a:srgbClr val="252525"/>
                </a:solidFill>
                <a:latin typeface="Arial"/>
                <a:cs typeface="Arial"/>
              </a:rPr>
              <a:t>RİGHT(bilginin_alınacağı_yer,karakter_sayısı)</a:t>
            </a:r>
            <a:endParaRPr sz="2000" dirty="0">
              <a:latin typeface="Arial"/>
              <a:cs typeface="Arial"/>
            </a:endParaRPr>
          </a:p>
          <a:p>
            <a:pPr lvl="1">
              <a:lnSpc>
                <a:spcPct val="100000"/>
              </a:lnSpc>
              <a:spcBef>
                <a:spcPts val="50"/>
              </a:spcBef>
              <a:buChar char=""/>
            </a:pPr>
            <a:endParaRPr sz="2400" dirty="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spcBef>
                <a:spcPts val="5"/>
              </a:spcBef>
              <a:buFont typeface="Wingdings"/>
              <a:buChar char=""/>
              <a:tabLst>
                <a:tab pos="756920" algn="l"/>
              </a:tabLst>
            </a:pPr>
            <a:r>
              <a:rPr dirty="0">
                <a:solidFill>
                  <a:srgbClr val="006FC0"/>
                </a:solidFill>
                <a:latin typeface="Arial"/>
                <a:cs typeface="Arial"/>
              </a:rPr>
              <a:t>SELECT </a:t>
            </a:r>
            <a:r>
              <a:rPr spc="-5" dirty="0">
                <a:solidFill>
                  <a:srgbClr val="4B4B4B"/>
                </a:solidFill>
                <a:latin typeface="Arial"/>
                <a:cs typeface="Arial"/>
              </a:rPr>
              <a:t>ogrNo, ad, soyad </a:t>
            </a:r>
            <a:r>
              <a:rPr dirty="0">
                <a:solidFill>
                  <a:srgbClr val="4B4B4B"/>
                </a:solidFill>
                <a:latin typeface="Arial"/>
                <a:cs typeface="Arial"/>
              </a:rPr>
              <a:t>, </a:t>
            </a:r>
            <a:r>
              <a:rPr spc="-5" dirty="0">
                <a:solidFill>
                  <a:srgbClr val="EF34CC"/>
                </a:solidFill>
                <a:latin typeface="Arial"/>
                <a:cs typeface="Arial"/>
              </a:rPr>
              <a:t>LEFT</a:t>
            </a:r>
            <a:r>
              <a:rPr spc="-5" dirty="0">
                <a:solidFill>
                  <a:srgbClr val="4B4B4B"/>
                </a:solidFill>
                <a:latin typeface="Arial"/>
                <a:cs typeface="Arial"/>
              </a:rPr>
              <a:t>(ad,1)+</a:t>
            </a:r>
            <a:r>
              <a:rPr spc="-5" dirty="0">
                <a:solidFill>
                  <a:srgbClr val="EF34CC"/>
                </a:solidFill>
                <a:latin typeface="Arial"/>
                <a:cs typeface="Arial"/>
              </a:rPr>
              <a:t>RIGHT</a:t>
            </a:r>
            <a:r>
              <a:rPr spc="-5" dirty="0">
                <a:solidFill>
                  <a:srgbClr val="4B4B4B"/>
                </a:solidFill>
                <a:latin typeface="Arial"/>
                <a:cs typeface="Arial"/>
              </a:rPr>
              <a:t>(ad,1) </a:t>
            </a:r>
            <a:r>
              <a:rPr dirty="0">
                <a:solidFill>
                  <a:srgbClr val="4B4B4B"/>
                </a:solidFill>
                <a:latin typeface="Arial"/>
                <a:cs typeface="Arial"/>
              </a:rPr>
              <a:t>isminBasHarfiSonHarfi</a:t>
            </a:r>
            <a:endParaRPr dirty="0">
              <a:latin typeface="Arial"/>
              <a:cs typeface="Arial"/>
            </a:endParaRPr>
          </a:p>
          <a:p>
            <a:pPr marL="810895">
              <a:lnSpc>
                <a:spcPct val="100000"/>
              </a:lnSpc>
              <a:spcBef>
                <a:spcPts val="385"/>
              </a:spcBef>
            </a:pPr>
            <a:r>
              <a:rPr dirty="0">
                <a:solidFill>
                  <a:srgbClr val="006FC0"/>
                </a:solidFill>
                <a:latin typeface="Arial"/>
                <a:cs typeface="Arial"/>
              </a:rPr>
              <a:t>FROM</a:t>
            </a:r>
            <a:r>
              <a:rPr spc="-15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4B4B4B"/>
                </a:solidFill>
                <a:latin typeface="Arial"/>
                <a:cs typeface="Arial"/>
              </a:rPr>
              <a:t>tbl_ogrenci</a:t>
            </a:r>
            <a:endParaRPr dirty="0">
              <a:latin typeface="Arial"/>
              <a:cs typeface="Arial"/>
            </a:endParaRPr>
          </a:p>
        </p:txBody>
      </p:sp>
      <p:sp>
        <p:nvSpPr>
          <p:cNvPr id="7" name="Alt Bilgi Yer Tutucusu 6">
            <a:extLst>
              <a:ext uri="{FF2B5EF4-FFF2-40B4-BE49-F238E27FC236}">
                <a16:creationId xmlns:a16="http://schemas.microsoft.com/office/drawing/2014/main" id="{E49BDE75-3593-6A61-B900-A52F5B0D39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tr-TR" sz="900" b="1">
                <a:solidFill>
                  <a:schemeClr val="accent5">
                    <a:lumMod val="50000"/>
                  </a:schemeClr>
                </a:solidFill>
              </a:rPr>
              <a:t>Adem AKKUŞ </a:t>
            </a:r>
            <a:r>
              <a:rPr lang="tr-TR" sz="900">
                <a:solidFill>
                  <a:schemeClr val="accent1">
                    <a:lumMod val="50000"/>
                  </a:schemeClr>
                </a:solidFill>
              </a:rPr>
              <a:t/>
            </a:r>
            <a:br>
              <a:rPr lang="tr-TR" sz="900">
                <a:solidFill>
                  <a:schemeClr val="accent1">
                    <a:lumMod val="50000"/>
                  </a:schemeClr>
                </a:solidFill>
              </a:rPr>
            </a:br>
            <a:r>
              <a:rPr lang="tr-TR" sz="1100" b="1">
                <a:solidFill>
                  <a:schemeClr val="accent5">
                    <a:lumMod val="50000"/>
                  </a:schemeClr>
                </a:solidFill>
              </a:rPr>
              <a:t>|</a:t>
            </a:r>
            <a:r>
              <a:rPr lang="tr-TR" sz="900">
                <a:solidFill>
                  <a:schemeClr val="accent1">
                    <a:lumMod val="50000"/>
                  </a:schemeClr>
                </a:solidFill>
              </a:rPr>
              <a:t> Bilgisayar Mühendisi </a:t>
            </a:r>
            <a:r>
              <a:rPr lang="tr-TR" sz="1100" b="1">
                <a:solidFill>
                  <a:schemeClr val="accent5">
                    <a:lumMod val="50000"/>
                  </a:schemeClr>
                </a:solidFill>
              </a:rPr>
              <a:t>|</a:t>
            </a:r>
            <a:r>
              <a:rPr lang="tr-TR" sz="900">
                <a:solidFill>
                  <a:schemeClr val="accent1">
                    <a:lumMod val="50000"/>
                  </a:schemeClr>
                </a:solidFill>
              </a:rPr>
              <a:t> Uzm. Bilişim Tekn. Öğrt. </a:t>
            </a:r>
            <a:r>
              <a:rPr lang="tr-TR" sz="1100" b="1">
                <a:solidFill>
                  <a:schemeClr val="accent5">
                    <a:lumMod val="50000"/>
                  </a:schemeClr>
                </a:solidFill>
              </a:rPr>
              <a:t>|</a:t>
            </a:r>
            <a:r>
              <a:rPr lang="tr-TR" sz="900">
                <a:solidFill>
                  <a:schemeClr val="accent1">
                    <a:lumMod val="50000"/>
                  </a:schemeClr>
                </a:solidFill>
              </a:rPr>
              <a:t> Eğitmen</a:t>
            </a:r>
            <a:endParaRPr lang="tr-TR" sz="9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2000" y="457200"/>
            <a:ext cx="7813660" cy="68929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tr-TR" sz="4400" spc="-5" dirty="0" err="1">
                <a:solidFill>
                  <a:srgbClr val="4B4B4B"/>
                </a:solidFill>
              </a:rPr>
              <a:t>Veritabanı</a:t>
            </a:r>
            <a:r>
              <a:rPr lang="tr-TR" sz="4400" spc="-5" dirty="0">
                <a:solidFill>
                  <a:srgbClr val="4B4B4B"/>
                </a:solidFill>
              </a:rPr>
              <a:t> </a:t>
            </a:r>
            <a:r>
              <a:rPr lang="tr-TR" sz="4400" spc="-5" dirty="0" err="1">
                <a:solidFill>
                  <a:srgbClr val="4B4B4B"/>
                </a:solidFill>
              </a:rPr>
              <a:t>Backup</a:t>
            </a:r>
            <a:r>
              <a:rPr lang="tr-TR" sz="4400" spc="-5" dirty="0">
                <a:solidFill>
                  <a:srgbClr val="4B4B4B"/>
                </a:solidFill>
              </a:rPr>
              <a:t> Alma</a:t>
            </a:r>
            <a:endParaRPr sz="4400" dirty="0">
              <a:solidFill>
                <a:srgbClr val="4B4B4B"/>
              </a:solidFill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68340" y="1143000"/>
            <a:ext cx="8575660" cy="221983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065">
              <a:lnSpc>
                <a:spcPct val="100000"/>
              </a:lnSpc>
              <a:spcBef>
                <a:spcPts val="110"/>
              </a:spcBef>
              <a:tabLst>
                <a:tab pos="356870" algn="l"/>
                <a:tab pos="357505" algn="l"/>
              </a:tabLst>
            </a:pPr>
            <a:r>
              <a:rPr lang="tr-TR" sz="2000" dirty="0" err="1">
                <a:solidFill>
                  <a:srgbClr val="0070C0"/>
                </a:solidFill>
                <a:latin typeface="Arial"/>
                <a:cs typeface="Arial"/>
              </a:rPr>
              <a:t>Veritabanınızın</a:t>
            </a:r>
            <a:r>
              <a:rPr lang="tr-TR" sz="2000" dirty="0">
                <a:solidFill>
                  <a:srgbClr val="0070C0"/>
                </a:solidFill>
                <a:latin typeface="Arial"/>
                <a:cs typeface="Arial"/>
              </a:rPr>
              <a:t> yedeğini almak için şu adımları izleyin:</a:t>
            </a:r>
          </a:p>
          <a:p>
            <a:pPr marL="174625" indent="-174625">
              <a:lnSpc>
                <a:spcPct val="100000"/>
              </a:lnSpc>
              <a:spcBef>
                <a:spcPts val="110"/>
              </a:spcBef>
              <a:buFont typeface="+mj-lt"/>
              <a:buAutoNum type="arabicPeriod"/>
            </a:pPr>
            <a:r>
              <a:rPr lang="tr-TR" sz="2000" dirty="0">
                <a:latin typeface="Arial"/>
                <a:cs typeface="Arial"/>
              </a:rPr>
              <a:t> SQL Server Management </a:t>
            </a:r>
            <a:r>
              <a:rPr lang="tr-TR" sz="2000" dirty="0" err="1">
                <a:latin typeface="Arial"/>
                <a:cs typeface="Arial"/>
              </a:rPr>
              <a:t>Studio'yu</a:t>
            </a:r>
            <a:r>
              <a:rPr lang="tr-TR" sz="2000" dirty="0">
                <a:latin typeface="Arial"/>
                <a:cs typeface="Arial"/>
              </a:rPr>
              <a:t> (SSMS) başlatın ve SQL Server örneğinize bağlanın.</a:t>
            </a:r>
          </a:p>
          <a:p>
            <a:pPr indent="174625">
              <a:lnSpc>
                <a:spcPct val="100000"/>
              </a:lnSpc>
              <a:spcBef>
                <a:spcPts val="110"/>
              </a:spcBef>
              <a:buFont typeface="+mj-lt"/>
              <a:buAutoNum type="arabicPeriod"/>
            </a:pPr>
            <a:r>
              <a:rPr lang="tr-TR" sz="2000" dirty="0">
                <a:latin typeface="Arial"/>
                <a:cs typeface="Arial"/>
              </a:rPr>
              <a:t> </a:t>
            </a:r>
            <a:r>
              <a:rPr lang="tr-TR" sz="2000" b="1" dirty="0">
                <a:latin typeface="Arial"/>
                <a:cs typeface="Arial"/>
              </a:rPr>
              <a:t>Object Explorer </a:t>
            </a:r>
            <a:r>
              <a:rPr lang="tr-TR" sz="2000" dirty="0">
                <a:latin typeface="Arial"/>
                <a:cs typeface="Arial"/>
              </a:rPr>
              <a:t>-&gt;</a:t>
            </a:r>
            <a:r>
              <a:rPr lang="tr-TR" sz="2000" b="1" dirty="0">
                <a:latin typeface="Arial"/>
                <a:cs typeface="Arial"/>
              </a:rPr>
              <a:t>Databases</a:t>
            </a:r>
            <a:r>
              <a:rPr lang="tr-TR" sz="2000" dirty="0">
                <a:latin typeface="Arial"/>
                <a:cs typeface="Arial"/>
              </a:rPr>
              <a:t> ile </a:t>
            </a:r>
            <a:r>
              <a:rPr lang="tr-TR" sz="2000" dirty="0" err="1">
                <a:latin typeface="Arial"/>
                <a:cs typeface="Arial"/>
              </a:rPr>
              <a:t>veritabanları</a:t>
            </a:r>
            <a:r>
              <a:rPr lang="tr-TR" sz="2000" dirty="0">
                <a:latin typeface="Arial"/>
                <a:cs typeface="Arial"/>
              </a:rPr>
              <a:t> düğümünü genişletin .</a:t>
            </a:r>
          </a:p>
          <a:p>
            <a:pPr marL="4763" indent="169863">
              <a:lnSpc>
                <a:spcPct val="100000"/>
              </a:lnSpc>
              <a:spcBef>
                <a:spcPts val="110"/>
              </a:spcBef>
              <a:buFont typeface="+mj-lt"/>
              <a:buAutoNum type="arabicPeriod"/>
            </a:pPr>
            <a:r>
              <a:rPr lang="tr-TR" sz="2000" dirty="0">
                <a:latin typeface="Arial"/>
                <a:cs typeface="Arial"/>
              </a:rPr>
              <a:t> </a:t>
            </a:r>
            <a:r>
              <a:rPr lang="tr-TR" sz="2000" dirty="0" err="1">
                <a:latin typeface="Arial"/>
                <a:cs typeface="Arial"/>
              </a:rPr>
              <a:t>Veritabanına</a:t>
            </a:r>
            <a:r>
              <a:rPr lang="tr-TR" sz="2000" dirty="0">
                <a:latin typeface="Arial"/>
                <a:cs typeface="Arial"/>
              </a:rPr>
              <a:t> sağ tıklayın, </a:t>
            </a:r>
            <a:r>
              <a:rPr lang="tr-TR" sz="2000" b="1" dirty="0" err="1">
                <a:latin typeface="Arial"/>
                <a:cs typeface="Arial"/>
              </a:rPr>
              <a:t>Tasks</a:t>
            </a:r>
            <a:r>
              <a:rPr lang="tr-TR" sz="2000" dirty="0">
                <a:latin typeface="Arial"/>
                <a:cs typeface="Arial"/>
              </a:rPr>
              <a:t> (Görevler) üzerine gelin ve </a:t>
            </a:r>
            <a:r>
              <a:rPr lang="tr-TR" sz="2000" b="1" dirty="0" err="1">
                <a:latin typeface="Arial"/>
                <a:cs typeface="Arial"/>
              </a:rPr>
              <a:t>Back</a:t>
            </a:r>
            <a:r>
              <a:rPr lang="tr-TR" sz="2000" b="1" dirty="0">
                <a:latin typeface="Arial"/>
                <a:cs typeface="Arial"/>
              </a:rPr>
              <a:t> </a:t>
            </a:r>
            <a:r>
              <a:rPr lang="tr-TR" sz="2000" b="1" dirty="0" err="1">
                <a:latin typeface="Arial"/>
                <a:cs typeface="Arial"/>
              </a:rPr>
              <a:t>Up</a:t>
            </a:r>
            <a:r>
              <a:rPr lang="tr-TR" sz="2000" b="1" dirty="0">
                <a:latin typeface="Arial"/>
                <a:cs typeface="Arial"/>
              </a:rPr>
              <a:t>...</a:t>
            </a:r>
            <a:r>
              <a:rPr lang="tr-TR" sz="2000" dirty="0">
                <a:latin typeface="Arial"/>
                <a:cs typeface="Arial"/>
              </a:rPr>
              <a:t> (Yedekle) öğesini seçin .</a:t>
            </a:r>
          </a:p>
          <a:p>
            <a:pPr marL="469265" indent="-457200">
              <a:lnSpc>
                <a:spcPct val="100000"/>
              </a:lnSpc>
              <a:spcBef>
                <a:spcPts val="110"/>
              </a:spcBef>
              <a:buFont typeface="+mj-lt"/>
              <a:buAutoNum type="arabicPeriod"/>
              <a:tabLst>
                <a:tab pos="356870" algn="l"/>
                <a:tab pos="357505" algn="l"/>
              </a:tabLst>
            </a:pPr>
            <a:endParaRPr lang="tr-TR" sz="2000" dirty="0">
              <a:latin typeface="Arial"/>
              <a:cs typeface="Arial"/>
            </a:endParaRPr>
          </a:p>
        </p:txBody>
      </p:sp>
      <p:sp>
        <p:nvSpPr>
          <p:cNvPr id="7" name="Alt Bilgi Yer Tutucusu 6">
            <a:extLst>
              <a:ext uri="{FF2B5EF4-FFF2-40B4-BE49-F238E27FC236}">
                <a16:creationId xmlns:a16="http://schemas.microsoft.com/office/drawing/2014/main" id="{8FABEA42-E1CE-C27B-0492-EC5729326AA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tr-TR" sz="900" b="1">
                <a:solidFill>
                  <a:schemeClr val="accent5">
                    <a:lumMod val="50000"/>
                  </a:schemeClr>
                </a:solidFill>
              </a:rPr>
              <a:t>Adem AKKUŞ </a:t>
            </a:r>
            <a:r>
              <a:rPr lang="tr-TR" sz="900">
                <a:solidFill>
                  <a:schemeClr val="accent1">
                    <a:lumMod val="50000"/>
                  </a:schemeClr>
                </a:solidFill>
              </a:rPr>
              <a:t/>
            </a:r>
            <a:br>
              <a:rPr lang="tr-TR" sz="900">
                <a:solidFill>
                  <a:schemeClr val="accent1">
                    <a:lumMod val="50000"/>
                  </a:schemeClr>
                </a:solidFill>
              </a:rPr>
            </a:br>
            <a:r>
              <a:rPr lang="tr-TR" sz="1100" b="1">
                <a:solidFill>
                  <a:schemeClr val="accent5">
                    <a:lumMod val="50000"/>
                  </a:schemeClr>
                </a:solidFill>
              </a:rPr>
              <a:t>|</a:t>
            </a:r>
            <a:r>
              <a:rPr lang="tr-TR" sz="900">
                <a:solidFill>
                  <a:schemeClr val="accent1">
                    <a:lumMod val="50000"/>
                  </a:schemeClr>
                </a:solidFill>
              </a:rPr>
              <a:t> Bilgisayar Mühendisi </a:t>
            </a:r>
            <a:r>
              <a:rPr lang="tr-TR" sz="1100" b="1">
                <a:solidFill>
                  <a:schemeClr val="accent5">
                    <a:lumMod val="50000"/>
                  </a:schemeClr>
                </a:solidFill>
              </a:rPr>
              <a:t>|</a:t>
            </a:r>
            <a:r>
              <a:rPr lang="tr-TR" sz="900">
                <a:solidFill>
                  <a:schemeClr val="accent1">
                    <a:lumMod val="50000"/>
                  </a:schemeClr>
                </a:solidFill>
              </a:rPr>
              <a:t> Uzm. Bilişim Tekn. Öğrt. </a:t>
            </a:r>
            <a:r>
              <a:rPr lang="tr-TR" sz="1100" b="1">
                <a:solidFill>
                  <a:schemeClr val="accent5">
                    <a:lumMod val="50000"/>
                  </a:schemeClr>
                </a:solidFill>
              </a:rPr>
              <a:t>|</a:t>
            </a:r>
            <a:r>
              <a:rPr lang="tr-TR" sz="900">
                <a:solidFill>
                  <a:schemeClr val="accent1">
                    <a:lumMod val="50000"/>
                  </a:schemeClr>
                </a:solidFill>
              </a:rPr>
              <a:t> Eğitmen</a:t>
            </a:r>
            <a:endParaRPr lang="tr-TR" sz="900" dirty="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707E3934-2C79-DF35-9F8C-20198FDCC9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597" b="29793"/>
          <a:stretch/>
        </p:blipFill>
        <p:spPr bwMode="auto">
          <a:xfrm>
            <a:off x="3429001" y="2819400"/>
            <a:ext cx="4800600" cy="34430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023960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34974" y="432307"/>
            <a:ext cx="7678420" cy="636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000" spc="5" dirty="0"/>
              <a:t>Karakter </a:t>
            </a:r>
            <a:r>
              <a:rPr sz="4000" dirty="0"/>
              <a:t>Kümesi </a:t>
            </a:r>
            <a:r>
              <a:rPr sz="4000" spc="5" dirty="0"/>
              <a:t>Fonksiyonları </a:t>
            </a:r>
            <a:r>
              <a:rPr sz="4000" dirty="0"/>
              <a:t>-</a:t>
            </a:r>
            <a:r>
              <a:rPr sz="4000" spc="-229" dirty="0"/>
              <a:t> </a:t>
            </a:r>
            <a:r>
              <a:rPr sz="4000" dirty="0"/>
              <a:t>3</a:t>
            </a:r>
            <a:endParaRPr sz="4000"/>
          </a:p>
        </p:txBody>
      </p:sp>
      <p:sp>
        <p:nvSpPr>
          <p:cNvPr id="3" name="object 3"/>
          <p:cNvSpPr txBox="1"/>
          <p:nvPr/>
        </p:nvSpPr>
        <p:spPr>
          <a:xfrm>
            <a:off x="734975" y="1161666"/>
            <a:ext cx="8028026" cy="3388748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L="356870" indent="-344805">
              <a:lnSpc>
                <a:spcPct val="100000"/>
              </a:lnSpc>
              <a:spcBef>
                <a:spcPts val="585"/>
              </a:spcBef>
              <a:buFont typeface="Wingdings"/>
              <a:buChar char=""/>
              <a:tabLst>
                <a:tab pos="356870" algn="l"/>
                <a:tab pos="357505" algn="l"/>
              </a:tabLst>
            </a:pPr>
            <a:r>
              <a:rPr sz="2400" b="1" spc="-10" dirty="0">
                <a:solidFill>
                  <a:srgbClr val="4B4B4B"/>
                </a:solidFill>
                <a:latin typeface="Arial"/>
                <a:cs typeface="Arial"/>
              </a:rPr>
              <a:t>Büyük-Küçük Harf Dönüşümü </a:t>
            </a:r>
            <a:r>
              <a:rPr sz="2400" b="1" spc="-5" dirty="0">
                <a:solidFill>
                  <a:srgbClr val="4B4B4B"/>
                </a:solidFill>
                <a:latin typeface="Arial"/>
                <a:cs typeface="Arial"/>
              </a:rPr>
              <a:t>- LOWER() </a:t>
            </a:r>
            <a:r>
              <a:rPr sz="2400" b="1" dirty="0">
                <a:solidFill>
                  <a:srgbClr val="4B4B4B"/>
                </a:solidFill>
                <a:latin typeface="Arial"/>
                <a:cs typeface="Arial"/>
              </a:rPr>
              <a:t>ve</a:t>
            </a:r>
            <a:r>
              <a:rPr sz="2400" b="1" spc="100" dirty="0">
                <a:solidFill>
                  <a:srgbClr val="4B4B4B"/>
                </a:solidFill>
                <a:latin typeface="Arial"/>
                <a:cs typeface="Arial"/>
              </a:rPr>
              <a:t> </a:t>
            </a:r>
            <a:r>
              <a:rPr sz="2400" b="1" spc="-10" dirty="0">
                <a:solidFill>
                  <a:srgbClr val="4B4B4B"/>
                </a:solidFill>
                <a:latin typeface="Arial"/>
                <a:cs typeface="Arial"/>
              </a:rPr>
              <a:t>UPPER()</a:t>
            </a:r>
            <a:endParaRPr sz="2400" dirty="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spcBef>
                <a:spcPts val="440"/>
              </a:spcBef>
              <a:buFont typeface="Wingdings"/>
              <a:buChar char=""/>
              <a:tabLst>
                <a:tab pos="756920" algn="l"/>
              </a:tabLst>
            </a:pPr>
            <a:r>
              <a:rPr sz="2000" spc="10" dirty="0">
                <a:solidFill>
                  <a:srgbClr val="252525"/>
                </a:solidFill>
                <a:latin typeface="Arial"/>
                <a:cs typeface="Arial"/>
              </a:rPr>
              <a:t>LOWER() </a:t>
            </a:r>
            <a:r>
              <a:rPr sz="2000" spc="5" dirty="0">
                <a:solidFill>
                  <a:srgbClr val="252525"/>
                </a:solidFill>
                <a:latin typeface="Arial"/>
                <a:cs typeface="Arial"/>
              </a:rPr>
              <a:t>küçük </a:t>
            </a:r>
            <a:r>
              <a:rPr sz="2000" dirty="0">
                <a:solidFill>
                  <a:srgbClr val="252525"/>
                </a:solidFill>
                <a:latin typeface="Arial"/>
                <a:cs typeface="Arial"/>
              </a:rPr>
              <a:t>harfe dönüştürür, </a:t>
            </a:r>
            <a:r>
              <a:rPr sz="2000" spc="-5" dirty="0">
                <a:solidFill>
                  <a:srgbClr val="252525"/>
                </a:solidFill>
                <a:latin typeface="Arial"/>
                <a:cs typeface="Arial"/>
              </a:rPr>
              <a:t>UPPER() </a:t>
            </a:r>
            <a:r>
              <a:rPr sz="2000" dirty="0">
                <a:solidFill>
                  <a:srgbClr val="252525"/>
                </a:solidFill>
                <a:latin typeface="Arial"/>
                <a:cs typeface="Arial"/>
              </a:rPr>
              <a:t>büyük harfe</a:t>
            </a:r>
            <a:r>
              <a:rPr sz="2000" spc="-28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52525"/>
                </a:solidFill>
                <a:latin typeface="Arial"/>
                <a:cs typeface="Arial"/>
              </a:rPr>
              <a:t>dönüştürür.</a:t>
            </a:r>
            <a:endParaRPr sz="2000" dirty="0">
              <a:latin typeface="Arial"/>
              <a:cs typeface="Arial"/>
            </a:endParaRPr>
          </a:p>
          <a:p>
            <a:pPr marL="756920" marR="2841625" lvl="1" indent="-756920">
              <a:lnSpc>
                <a:spcPts val="2590"/>
              </a:lnSpc>
              <a:spcBef>
                <a:spcPts val="160"/>
              </a:spcBef>
              <a:buFont typeface="Wingdings"/>
              <a:buChar char=""/>
              <a:tabLst>
                <a:tab pos="756920" algn="l"/>
              </a:tabLst>
            </a:pPr>
            <a:r>
              <a:rPr sz="2000" dirty="0">
                <a:solidFill>
                  <a:srgbClr val="252525"/>
                </a:solidFill>
                <a:latin typeface="Arial"/>
                <a:cs typeface="Arial"/>
              </a:rPr>
              <a:t>Kullanımı</a:t>
            </a:r>
            <a:r>
              <a:rPr sz="2000" spc="-11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52525"/>
                </a:solidFill>
                <a:latin typeface="Arial"/>
                <a:cs typeface="Arial"/>
              </a:rPr>
              <a:t>LOWER(dönüştürülecek_bilgi)  UPPER(dönüştürülecek_bilgi)</a:t>
            </a:r>
            <a:endParaRPr sz="2000" dirty="0">
              <a:latin typeface="Arial"/>
              <a:cs typeface="Arial"/>
            </a:endParaRPr>
          </a:p>
          <a:p>
            <a:pPr lvl="1">
              <a:lnSpc>
                <a:spcPct val="100000"/>
              </a:lnSpc>
              <a:spcBef>
                <a:spcPts val="15"/>
              </a:spcBef>
              <a:buChar char=""/>
            </a:pPr>
            <a:endParaRPr sz="2400" dirty="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buFont typeface="Wingdings"/>
              <a:buChar char=""/>
              <a:tabLst>
                <a:tab pos="756920" algn="l"/>
              </a:tabLst>
            </a:pPr>
            <a:r>
              <a:rPr dirty="0">
                <a:solidFill>
                  <a:srgbClr val="006FC0"/>
                </a:solidFill>
                <a:latin typeface="Arial"/>
                <a:cs typeface="Arial"/>
              </a:rPr>
              <a:t>SELECT </a:t>
            </a:r>
            <a:r>
              <a:rPr spc="-5" dirty="0">
                <a:solidFill>
                  <a:srgbClr val="4B4B4B"/>
                </a:solidFill>
                <a:latin typeface="Arial"/>
                <a:cs typeface="Arial"/>
              </a:rPr>
              <a:t>ad, soyad </a:t>
            </a:r>
            <a:r>
              <a:rPr dirty="0">
                <a:solidFill>
                  <a:srgbClr val="4B4B4B"/>
                </a:solidFill>
                <a:latin typeface="Arial"/>
                <a:cs typeface="Arial"/>
              </a:rPr>
              <a:t>, </a:t>
            </a:r>
            <a:r>
              <a:rPr spc="5" dirty="0">
                <a:solidFill>
                  <a:srgbClr val="EF34CC"/>
                </a:solidFill>
                <a:latin typeface="Arial"/>
                <a:cs typeface="Arial"/>
              </a:rPr>
              <a:t>LOWER</a:t>
            </a:r>
            <a:r>
              <a:rPr spc="5" dirty="0">
                <a:solidFill>
                  <a:srgbClr val="4B4B4B"/>
                </a:solidFill>
                <a:latin typeface="Arial"/>
                <a:cs typeface="Arial"/>
              </a:rPr>
              <a:t>(ad) </a:t>
            </a:r>
            <a:r>
              <a:rPr dirty="0">
                <a:solidFill>
                  <a:srgbClr val="4B4B4B"/>
                </a:solidFill>
                <a:latin typeface="Arial"/>
                <a:cs typeface="Arial"/>
              </a:rPr>
              <a:t>adKucuk, </a:t>
            </a:r>
            <a:r>
              <a:rPr spc="-5" dirty="0">
                <a:solidFill>
                  <a:srgbClr val="EF34CC"/>
                </a:solidFill>
                <a:latin typeface="Arial"/>
                <a:cs typeface="Arial"/>
              </a:rPr>
              <a:t>UPPER</a:t>
            </a:r>
            <a:r>
              <a:rPr spc="-5" dirty="0">
                <a:solidFill>
                  <a:srgbClr val="4B4B4B"/>
                </a:solidFill>
                <a:latin typeface="Arial"/>
                <a:cs typeface="Arial"/>
              </a:rPr>
              <a:t>(soyad)</a:t>
            </a:r>
            <a:r>
              <a:rPr spc="-185" dirty="0">
                <a:solidFill>
                  <a:srgbClr val="4B4B4B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4B4B4B"/>
                </a:solidFill>
                <a:latin typeface="Arial"/>
                <a:cs typeface="Arial"/>
              </a:rPr>
              <a:t>soyadBuyuk</a:t>
            </a:r>
            <a:endParaRPr dirty="0">
              <a:latin typeface="Arial"/>
              <a:cs typeface="Arial"/>
            </a:endParaRPr>
          </a:p>
          <a:p>
            <a:pPr marL="810895">
              <a:lnSpc>
                <a:spcPct val="100000"/>
              </a:lnSpc>
              <a:spcBef>
                <a:spcPts val="385"/>
              </a:spcBef>
            </a:pPr>
            <a:r>
              <a:rPr dirty="0">
                <a:solidFill>
                  <a:srgbClr val="006FC0"/>
                </a:solidFill>
                <a:latin typeface="Arial"/>
                <a:cs typeface="Arial"/>
              </a:rPr>
              <a:t>FROM</a:t>
            </a:r>
            <a:r>
              <a:rPr spc="-15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4B4B4B"/>
                </a:solidFill>
                <a:latin typeface="Arial"/>
                <a:cs typeface="Arial"/>
              </a:rPr>
              <a:t>tbl_ogrenci</a:t>
            </a:r>
            <a:endParaRPr dirty="0">
              <a:latin typeface="Arial"/>
              <a:cs typeface="Arial"/>
            </a:endParaRPr>
          </a:p>
        </p:txBody>
      </p:sp>
      <p:sp>
        <p:nvSpPr>
          <p:cNvPr id="7" name="Alt Bilgi Yer Tutucusu 6">
            <a:extLst>
              <a:ext uri="{FF2B5EF4-FFF2-40B4-BE49-F238E27FC236}">
                <a16:creationId xmlns:a16="http://schemas.microsoft.com/office/drawing/2014/main" id="{BF7BA681-46E2-3271-B105-017B99C30A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tr-TR" sz="900" b="1">
                <a:solidFill>
                  <a:schemeClr val="accent5">
                    <a:lumMod val="50000"/>
                  </a:schemeClr>
                </a:solidFill>
              </a:rPr>
              <a:t>Adem AKKUŞ </a:t>
            </a:r>
            <a:r>
              <a:rPr lang="tr-TR" sz="900">
                <a:solidFill>
                  <a:schemeClr val="accent1">
                    <a:lumMod val="50000"/>
                  </a:schemeClr>
                </a:solidFill>
              </a:rPr>
              <a:t/>
            </a:r>
            <a:br>
              <a:rPr lang="tr-TR" sz="900">
                <a:solidFill>
                  <a:schemeClr val="accent1">
                    <a:lumMod val="50000"/>
                  </a:schemeClr>
                </a:solidFill>
              </a:rPr>
            </a:br>
            <a:r>
              <a:rPr lang="tr-TR" sz="1100" b="1">
                <a:solidFill>
                  <a:schemeClr val="accent5">
                    <a:lumMod val="50000"/>
                  </a:schemeClr>
                </a:solidFill>
              </a:rPr>
              <a:t>|</a:t>
            </a:r>
            <a:r>
              <a:rPr lang="tr-TR" sz="900">
                <a:solidFill>
                  <a:schemeClr val="accent1">
                    <a:lumMod val="50000"/>
                  </a:schemeClr>
                </a:solidFill>
              </a:rPr>
              <a:t> Bilgisayar Mühendisi </a:t>
            </a:r>
            <a:r>
              <a:rPr lang="tr-TR" sz="1100" b="1">
                <a:solidFill>
                  <a:schemeClr val="accent5">
                    <a:lumMod val="50000"/>
                  </a:schemeClr>
                </a:solidFill>
              </a:rPr>
              <a:t>|</a:t>
            </a:r>
            <a:r>
              <a:rPr lang="tr-TR" sz="900">
                <a:solidFill>
                  <a:schemeClr val="accent1">
                    <a:lumMod val="50000"/>
                  </a:schemeClr>
                </a:solidFill>
              </a:rPr>
              <a:t> Uzm. Bilişim Tekn. Öğrt. </a:t>
            </a:r>
            <a:r>
              <a:rPr lang="tr-TR" sz="1100" b="1">
                <a:solidFill>
                  <a:schemeClr val="accent5">
                    <a:lumMod val="50000"/>
                  </a:schemeClr>
                </a:solidFill>
              </a:rPr>
              <a:t>|</a:t>
            </a:r>
            <a:r>
              <a:rPr lang="tr-TR" sz="900">
                <a:solidFill>
                  <a:schemeClr val="accent1">
                    <a:lumMod val="50000"/>
                  </a:schemeClr>
                </a:solidFill>
              </a:rPr>
              <a:t> Eğitmen</a:t>
            </a:r>
            <a:endParaRPr lang="tr-TR" sz="900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05078" y="432307"/>
            <a:ext cx="7538084" cy="636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000" spc="5" dirty="0"/>
              <a:t>Karakter </a:t>
            </a:r>
            <a:r>
              <a:rPr sz="4000" dirty="0"/>
              <a:t>Kümesi </a:t>
            </a:r>
            <a:r>
              <a:rPr sz="4000" spc="5" dirty="0"/>
              <a:t>Fonksiyonları</a:t>
            </a:r>
            <a:r>
              <a:rPr sz="4000" spc="-225" dirty="0"/>
              <a:t> </a:t>
            </a:r>
            <a:r>
              <a:rPr sz="4000" spc="5" dirty="0"/>
              <a:t>-4</a:t>
            </a:r>
            <a:endParaRPr sz="4000"/>
          </a:p>
        </p:txBody>
      </p:sp>
      <p:sp>
        <p:nvSpPr>
          <p:cNvPr id="3" name="object 3"/>
          <p:cNvSpPr txBox="1"/>
          <p:nvPr/>
        </p:nvSpPr>
        <p:spPr>
          <a:xfrm>
            <a:off x="762711" y="1161666"/>
            <a:ext cx="7265034" cy="2434641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L="356870" indent="-344805">
              <a:lnSpc>
                <a:spcPct val="100000"/>
              </a:lnSpc>
              <a:spcBef>
                <a:spcPts val="585"/>
              </a:spcBef>
              <a:buFont typeface="Wingdings"/>
              <a:buChar char=""/>
              <a:tabLst>
                <a:tab pos="356870" algn="l"/>
                <a:tab pos="357505" algn="l"/>
              </a:tabLst>
            </a:pPr>
            <a:r>
              <a:rPr sz="2400" b="1" spc="-10" dirty="0">
                <a:solidFill>
                  <a:srgbClr val="4B4B4B"/>
                </a:solidFill>
                <a:latin typeface="Arial"/>
                <a:cs typeface="Arial"/>
              </a:rPr>
              <a:t>Boşlukları Kaldırmak </a:t>
            </a:r>
            <a:r>
              <a:rPr sz="2400" b="1" spc="-5" dirty="0">
                <a:solidFill>
                  <a:srgbClr val="4B4B4B"/>
                </a:solidFill>
                <a:latin typeface="Arial"/>
                <a:cs typeface="Arial"/>
              </a:rPr>
              <a:t>– </a:t>
            </a:r>
            <a:r>
              <a:rPr sz="2400" b="1" spc="5" dirty="0">
                <a:solidFill>
                  <a:srgbClr val="4B4B4B"/>
                </a:solidFill>
                <a:latin typeface="Arial"/>
                <a:cs typeface="Arial"/>
              </a:rPr>
              <a:t>LTRIM() </a:t>
            </a:r>
            <a:r>
              <a:rPr sz="2400" b="1" dirty="0">
                <a:solidFill>
                  <a:srgbClr val="4B4B4B"/>
                </a:solidFill>
                <a:latin typeface="Arial"/>
                <a:cs typeface="Arial"/>
              </a:rPr>
              <a:t>ve</a:t>
            </a:r>
            <a:r>
              <a:rPr sz="2400" b="1" spc="-35" dirty="0">
                <a:solidFill>
                  <a:srgbClr val="4B4B4B"/>
                </a:solidFill>
                <a:latin typeface="Arial"/>
                <a:cs typeface="Arial"/>
              </a:rPr>
              <a:t> </a:t>
            </a:r>
            <a:r>
              <a:rPr sz="2400" b="1" spc="5" dirty="0">
                <a:solidFill>
                  <a:srgbClr val="4B4B4B"/>
                </a:solidFill>
                <a:latin typeface="Arial"/>
                <a:cs typeface="Arial"/>
              </a:rPr>
              <a:t>RTRIM()</a:t>
            </a:r>
            <a:endParaRPr sz="2400" dirty="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spcBef>
                <a:spcPts val="440"/>
              </a:spcBef>
              <a:buFont typeface="Wingdings"/>
              <a:buChar char=""/>
              <a:tabLst>
                <a:tab pos="756920" algn="l"/>
              </a:tabLst>
            </a:pPr>
            <a:r>
              <a:rPr sz="1600" spc="-10" dirty="0">
                <a:solidFill>
                  <a:srgbClr val="252525"/>
                </a:solidFill>
                <a:latin typeface="Arial"/>
                <a:cs typeface="Arial"/>
              </a:rPr>
              <a:t>LTRIM() </a:t>
            </a:r>
            <a:r>
              <a:rPr sz="1600" dirty="0">
                <a:solidFill>
                  <a:srgbClr val="252525"/>
                </a:solidFill>
                <a:latin typeface="Arial"/>
                <a:cs typeface="Arial"/>
              </a:rPr>
              <a:t>verinin </a:t>
            </a:r>
            <a:r>
              <a:rPr sz="1600" spc="5" dirty="0">
                <a:solidFill>
                  <a:srgbClr val="252525"/>
                </a:solidFill>
                <a:latin typeface="Arial"/>
                <a:cs typeface="Arial"/>
              </a:rPr>
              <a:t>başındaki boşlukları</a:t>
            </a:r>
            <a:r>
              <a:rPr sz="1600" spc="-145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252525"/>
                </a:solidFill>
                <a:latin typeface="Arial"/>
                <a:cs typeface="Arial"/>
              </a:rPr>
              <a:t>kaldırır.</a:t>
            </a:r>
            <a:endParaRPr sz="1600" dirty="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spcBef>
                <a:spcPts val="434"/>
              </a:spcBef>
              <a:buFont typeface="Wingdings"/>
              <a:buChar char=""/>
              <a:tabLst>
                <a:tab pos="756920" algn="l"/>
              </a:tabLst>
            </a:pPr>
            <a:r>
              <a:rPr sz="1600" spc="-15" dirty="0">
                <a:solidFill>
                  <a:srgbClr val="252525"/>
                </a:solidFill>
                <a:latin typeface="Arial"/>
                <a:cs typeface="Arial"/>
              </a:rPr>
              <a:t>RTRIM() </a:t>
            </a:r>
            <a:r>
              <a:rPr sz="1600" dirty="0">
                <a:solidFill>
                  <a:srgbClr val="252525"/>
                </a:solidFill>
                <a:latin typeface="Arial"/>
                <a:cs typeface="Arial"/>
              </a:rPr>
              <a:t>verinin </a:t>
            </a:r>
            <a:r>
              <a:rPr sz="1600" spc="5" dirty="0">
                <a:solidFill>
                  <a:srgbClr val="252525"/>
                </a:solidFill>
                <a:latin typeface="Arial"/>
                <a:cs typeface="Arial"/>
              </a:rPr>
              <a:t>sonundaki boşlukları</a:t>
            </a:r>
            <a:r>
              <a:rPr sz="1600" spc="-14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252525"/>
                </a:solidFill>
                <a:latin typeface="Arial"/>
                <a:cs typeface="Arial"/>
              </a:rPr>
              <a:t>kaldırır.</a:t>
            </a:r>
            <a:endParaRPr sz="1600" dirty="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spcBef>
                <a:spcPts val="430"/>
              </a:spcBef>
              <a:buFont typeface="Wingdings"/>
              <a:buChar char=""/>
              <a:tabLst>
                <a:tab pos="756920" algn="l"/>
              </a:tabLst>
            </a:pPr>
            <a:r>
              <a:rPr sz="1600" dirty="0">
                <a:solidFill>
                  <a:srgbClr val="252525"/>
                </a:solidFill>
                <a:latin typeface="Arial"/>
                <a:cs typeface="Arial"/>
              </a:rPr>
              <a:t>Kullanımı</a:t>
            </a:r>
            <a:r>
              <a:rPr sz="1600" spc="-95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252525"/>
                </a:solidFill>
                <a:latin typeface="Arial"/>
                <a:cs typeface="Arial"/>
              </a:rPr>
              <a:t>LTRIM(bilgi)</a:t>
            </a:r>
            <a:endParaRPr sz="1600" dirty="0">
              <a:latin typeface="Arial"/>
              <a:cs typeface="Arial"/>
            </a:endParaRPr>
          </a:p>
          <a:p>
            <a:pPr marL="1750060">
              <a:lnSpc>
                <a:spcPct val="100000"/>
              </a:lnSpc>
              <a:spcBef>
                <a:spcPts val="434"/>
              </a:spcBef>
            </a:pPr>
            <a:r>
              <a:rPr sz="1600" spc="-5" dirty="0">
                <a:solidFill>
                  <a:srgbClr val="252525"/>
                </a:solidFill>
                <a:latin typeface="Arial"/>
                <a:cs typeface="Arial"/>
              </a:rPr>
              <a:t>RTRIM</a:t>
            </a:r>
            <a:r>
              <a:rPr sz="1600" spc="5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252525"/>
                </a:solidFill>
                <a:latin typeface="Arial"/>
                <a:cs typeface="Arial"/>
              </a:rPr>
              <a:t>(bilgi)</a:t>
            </a:r>
            <a:endParaRPr sz="1600" dirty="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buFont typeface="Wingdings"/>
              <a:buChar char=""/>
              <a:tabLst>
                <a:tab pos="756920" algn="l"/>
                <a:tab pos="2764155" algn="l"/>
                <a:tab pos="3209290" algn="l"/>
                <a:tab pos="4234815" algn="l"/>
                <a:tab pos="5581650" algn="l"/>
                <a:tab pos="6927215" algn="l"/>
              </a:tabLst>
            </a:pPr>
            <a:r>
              <a:rPr sz="1600" dirty="0">
                <a:solidFill>
                  <a:srgbClr val="0077B3"/>
                </a:solidFill>
                <a:latin typeface="Arial"/>
                <a:cs typeface="Arial"/>
              </a:rPr>
              <a:t>SELECT</a:t>
            </a:r>
            <a:r>
              <a:rPr sz="1600" spc="-15" dirty="0">
                <a:solidFill>
                  <a:srgbClr val="0077B3"/>
                </a:solidFill>
                <a:latin typeface="Arial"/>
                <a:cs typeface="Arial"/>
              </a:rPr>
              <a:t> </a:t>
            </a:r>
            <a:r>
              <a:rPr sz="1600" spc="-10" dirty="0">
                <a:solidFill>
                  <a:srgbClr val="EF34CC"/>
                </a:solidFill>
                <a:latin typeface="Arial"/>
                <a:cs typeface="Arial"/>
              </a:rPr>
              <a:t>LTRIM</a:t>
            </a:r>
            <a:r>
              <a:rPr sz="1600" spc="-10" dirty="0">
                <a:solidFill>
                  <a:srgbClr val="252525"/>
                </a:solidFill>
                <a:latin typeface="Arial"/>
                <a:cs typeface="Arial"/>
              </a:rPr>
              <a:t>('	</a:t>
            </a:r>
            <a:r>
              <a:rPr sz="1600" dirty="0">
                <a:solidFill>
                  <a:srgbClr val="252525"/>
                </a:solidFill>
                <a:latin typeface="Arial"/>
                <a:cs typeface="Arial"/>
              </a:rPr>
              <a:t>Ali	Coşkun	'),</a:t>
            </a:r>
            <a:r>
              <a:rPr sz="1600" spc="2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600" spc="-10" dirty="0">
                <a:solidFill>
                  <a:srgbClr val="EF34CC"/>
                </a:solidFill>
                <a:latin typeface="Arial"/>
                <a:cs typeface="Arial"/>
              </a:rPr>
              <a:t>RTRIM</a:t>
            </a:r>
            <a:r>
              <a:rPr sz="1600" spc="-10" dirty="0">
                <a:solidFill>
                  <a:srgbClr val="252525"/>
                </a:solidFill>
                <a:latin typeface="Arial"/>
                <a:cs typeface="Arial"/>
              </a:rPr>
              <a:t>('	</a:t>
            </a:r>
            <a:r>
              <a:rPr sz="1600" dirty="0">
                <a:solidFill>
                  <a:srgbClr val="252525"/>
                </a:solidFill>
                <a:latin typeface="Arial"/>
                <a:cs typeface="Arial"/>
              </a:rPr>
              <a:t>Ali</a:t>
            </a:r>
            <a:r>
              <a:rPr sz="1600" spc="-5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252525"/>
                </a:solidFill>
                <a:latin typeface="Arial"/>
                <a:cs typeface="Arial"/>
              </a:rPr>
              <a:t>Coşkun	')</a:t>
            </a:r>
            <a:endParaRPr sz="1600" dirty="0">
              <a:latin typeface="Arial"/>
              <a:cs typeface="Arial"/>
            </a:endParaRPr>
          </a:p>
          <a:p>
            <a:pPr lvl="1">
              <a:lnSpc>
                <a:spcPct val="100000"/>
              </a:lnSpc>
              <a:spcBef>
                <a:spcPts val="35"/>
              </a:spcBef>
              <a:buChar char=""/>
            </a:pPr>
            <a:endParaRPr sz="2000" dirty="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buFont typeface="Wingdings"/>
              <a:buChar char=""/>
              <a:tabLst>
                <a:tab pos="756920" algn="l"/>
                <a:tab pos="3563620" algn="l"/>
                <a:tab pos="4909185" algn="l"/>
              </a:tabLst>
            </a:pPr>
            <a:r>
              <a:rPr sz="1600" dirty="0">
                <a:solidFill>
                  <a:srgbClr val="0077B3"/>
                </a:solidFill>
                <a:latin typeface="Arial"/>
                <a:cs typeface="Arial"/>
              </a:rPr>
              <a:t>SELECT</a:t>
            </a:r>
            <a:r>
              <a:rPr sz="1600" spc="-15" dirty="0">
                <a:solidFill>
                  <a:srgbClr val="0077B3"/>
                </a:solidFill>
                <a:latin typeface="Arial"/>
                <a:cs typeface="Arial"/>
              </a:rPr>
              <a:t> </a:t>
            </a:r>
            <a:r>
              <a:rPr sz="1600" spc="-10" dirty="0">
                <a:solidFill>
                  <a:srgbClr val="EF34CC"/>
                </a:solidFill>
                <a:latin typeface="Arial"/>
                <a:cs typeface="Arial"/>
              </a:rPr>
              <a:t>LTRIM</a:t>
            </a:r>
            <a:r>
              <a:rPr sz="1600" spc="-10" dirty="0">
                <a:solidFill>
                  <a:srgbClr val="252525"/>
                </a:solidFill>
                <a:latin typeface="Arial"/>
                <a:cs typeface="Arial"/>
              </a:rPr>
              <a:t>(</a:t>
            </a:r>
            <a:r>
              <a:rPr sz="1600" spc="-10" dirty="0">
                <a:solidFill>
                  <a:srgbClr val="EF34CC"/>
                </a:solidFill>
                <a:latin typeface="Arial"/>
                <a:cs typeface="Arial"/>
              </a:rPr>
              <a:t>RTRIM</a:t>
            </a:r>
            <a:r>
              <a:rPr sz="1600" spc="-10" dirty="0">
                <a:solidFill>
                  <a:srgbClr val="252525"/>
                </a:solidFill>
                <a:latin typeface="Arial"/>
                <a:cs typeface="Arial"/>
              </a:rPr>
              <a:t>('	</a:t>
            </a:r>
            <a:r>
              <a:rPr sz="1600" dirty="0">
                <a:solidFill>
                  <a:srgbClr val="252525"/>
                </a:solidFill>
                <a:latin typeface="Arial"/>
                <a:cs typeface="Arial"/>
              </a:rPr>
              <a:t>Ali</a:t>
            </a:r>
            <a:r>
              <a:rPr sz="1600" spc="15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252525"/>
                </a:solidFill>
                <a:latin typeface="Arial"/>
                <a:cs typeface="Arial"/>
              </a:rPr>
              <a:t>Coşkun	'))</a:t>
            </a:r>
            <a:r>
              <a:rPr sz="1600" spc="-2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252525"/>
                </a:solidFill>
                <a:latin typeface="Arial"/>
                <a:cs typeface="Arial"/>
              </a:rPr>
              <a:t>herIkiYondekiBosluk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7" name="Alt Bilgi Yer Tutucusu 6">
            <a:extLst>
              <a:ext uri="{FF2B5EF4-FFF2-40B4-BE49-F238E27FC236}">
                <a16:creationId xmlns:a16="http://schemas.microsoft.com/office/drawing/2014/main" id="{125C35CF-0AF1-E8C9-DFF7-F9BE1DD6DC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tr-TR" sz="900" b="1">
                <a:solidFill>
                  <a:schemeClr val="accent5">
                    <a:lumMod val="50000"/>
                  </a:schemeClr>
                </a:solidFill>
              </a:rPr>
              <a:t>Adem AKKUŞ </a:t>
            </a:r>
            <a:r>
              <a:rPr lang="tr-TR" sz="900">
                <a:solidFill>
                  <a:schemeClr val="accent1">
                    <a:lumMod val="50000"/>
                  </a:schemeClr>
                </a:solidFill>
              </a:rPr>
              <a:t/>
            </a:r>
            <a:br>
              <a:rPr lang="tr-TR" sz="900">
                <a:solidFill>
                  <a:schemeClr val="accent1">
                    <a:lumMod val="50000"/>
                  </a:schemeClr>
                </a:solidFill>
              </a:rPr>
            </a:br>
            <a:r>
              <a:rPr lang="tr-TR" sz="1100" b="1">
                <a:solidFill>
                  <a:schemeClr val="accent5">
                    <a:lumMod val="50000"/>
                  </a:schemeClr>
                </a:solidFill>
              </a:rPr>
              <a:t>|</a:t>
            </a:r>
            <a:r>
              <a:rPr lang="tr-TR" sz="900">
                <a:solidFill>
                  <a:schemeClr val="accent1">
                    <a:lumMod val="50000"/>
                  </a:schemeClr>
                </a:solidFill>
              </a:rPr>
              <a:t> Bilgisayar Mühendisi </a:t>
            </a:r>
            <a:r>
              <a:rPr lang="tr-TR" sz="1100" b="1">
                <a:solidFill>
                  <a:schemeClr val="accent5">
                    <a:lumMod val="50000"/>
                  </a:schemeClr>
                </a:solidFill>
              </a:rPr>
              <a:t>|</a:t>
            </a:r>
            <a:r>
              <a:rPr lang="tr-TR" sz="900">
                <a:solidFill>
                  <a:schemeClr val="accent1">
                    <a:lumMod val="50000"/>
                  </a:schemeClr>
                </a:solidFill>
              </a:rPr>
              <a:t> Uzm. Bilişim Tekn. Öğrt. </a:t>
            </a:r>
            <a:r>
              <a:rPr lang="tr-TR" sz="1100" b="1">
                <a:solidFill>
                  <a:schemeClr val="accent5">
                    <a:lumMod val="50000"/>
                  </a:schemeClr>
                </a:solidFill>
              </a:rPr>
              <a:t>|</a:t>
            </a:r>
            <a:r>
              <a:rPr lang="tr-TR" sz="900">
                <a:solidFill>
                  <a:schemeClr val="accent1">
                    <a:lumMod val="50000"/>
                  </a:schemeClr>
                </a:solidFill>
              </a:rPr>
              <a:t> Eğitmen</a:t>
            </a:r>
            <a:endParaRPr lang="tr-TR" sz="900" dirty="0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91509B33-CBD1-0DD6-9896-2071E9AC9F4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9151"/>
          <a:stretch/>
        </p:blipFill>
        <p:spPr>
          <a:xfrm>
            <a:off x="2438400" y="3689396"/>
            <a:ext cx="3939915" cy="2550217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05078" y="432307"/>
            <a:ext cx="7538084" cy="636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000" spc="5" dirty="0"/>
              <a:t>Karakter </a:t>
            </a:r>
            <a:r>
              <a:rPr sz="4000" dirty="0"/>
              <a:t>Kümesi </a:t>
            </a:r>
            <a:r>
              <a:rPr sz="4000" spc="5" dirty="0"/>
              <a:t>Fonksiyonları</a:t>
            </a:r>
            <a:r>
              <a:rPr sz="4000" spc="-225" dirty="0"/>
              <a:t> </a:t>
            </a:r>
            <a:r>
              <a:rPr sz="4000" spc="5" dirty="0"/>
              <a:t>-5</a:t>
            </a:r>
            <a:endParaRPr sz="4000"/>
          </a:p>
        </p:txBody>
      </p:sp>
      <p:sp>
        <p:nvSpPr>
          <p:cNvPr id="3" name="object 3"/>
          <p:cNvSpPr txBox="1"/>
          <p:nvPr/>
        </p:nvSpPr>
        <p:spPr>
          <a:xfrm>
            <a:off x="685801" y="1161666"/>
            <a:ext cx="8077200" cy="3306674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L="356870" indent="-344805">
              <a:lnSpc>
                <a:spcPct val="100000"/>
              </a:lnSpc>
              <a:spcBef>
                <a:spcPts val="585"/>
              </a:spcBef>
              <a:buFont typeface="Wingdings"/>
              <a:buChar char=""/>
              <a:tabLst>
                <a:tab pos="356870" algn="l"/>
                <a:tab pos="357505" algn="l"/>
              </a:tabLst>
            </a:pPr>
            <a:r>
              <a:rPr sz="2400" b="1" spc="-10" dirty="0">
                <a:solidFill>
                  <a:srgbClr val="4B4B4B"/>
                </a:solidFill>
                <a:latin typeface="Arial"/>
                <a:cs typeface="Arial"/>
              </a:rPr>
              <a:t>Karakter </a:t>
            </a:r>
            <a:r>
              <a:rPr sz="2400" b="1" spc="-15" dirty="0">
                <a:solidFill>
                  <a:srgbClr val="4B4B4B"/>
                </a:solidFill>
                <a:latin typeface="Arial"/>
                <a:cs typeface="Arial"/>
              </a:rPr>
              <a:t>Sayısını </a:t>
            </a:r>
            <a:r>
              <a:rPr sz="2400" b="1" spc="-5" dirty="0">
                <a:solidFill>
                  <a:srgbClr val="4B4B4B"/>
                </a:solidFill>
                <a:latin typeface="Arial"/>
                <a:cs typeface="Arial"/>
              </a:rPr>
              <a:t>Bulmak –</a:t>
            </a:r>
            <a:r>
              <a:rPr sz="2400" b="1" spc="114" dirty="0">
                <a:solidFill>
                  <a:srgbClr val="4B4B4B"/>
                </a:solidFill>
                <a:latin typeface="Arial"/>
                <a:cs typeface="Arial"/>
              </a:rPr>
              <a:t> </a:t>
            </a:r>
            <a:r>
              <a:rPr sz="2400" b="1" spc="-10" dirty="0">
                <a:solidFill>
                  <a:srgbClr val="4B4B4B"/>
                </a:solidFill>
                <a:latin typeface="Arial"/>
                <a:cs typeface="Arial"/>
              </a:rPr>
              <a:t>LEN()</a:t>
            </a:r>
            <a:endParaRPr sz="2400" dirty="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spcBef>
                <a:spcPts val="440"/>
              </a:spcBef>
              <a:buFont typeface="Wingdings"/>
              <a:buChar char=""/>
              <a:tabLst>
                <a:tab pos="756920" algn="l"/>
              </a:tabLst>
            </a:pPr>
            <a:r>
              <a:rPr sz="2000" dirty="0">
                <a:solidFill>
                  <a:srgbClr val="252525"/>
                </a:solidFill>
                <a:latin typeface="Arial"/>
                <a:cs typeface="Arial"/>
              </a:rPr>
              <a:t>LEN() veride bulunan karakter sayısını</a:t>
            </a:r>
            <a:r>
              <a:rPr sz="2000" spc="-195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52525"/>
                </a:solidFill>
                <a:latin typeface="Arial"/>
                <a:cs typeface="Arial"/>
              </a:rPr>
              <a:t>döndürür.</a:t>
            </a:r>
            <a:endParaRPr sz="2000" dirty="0">
              <a:latin typeface="Arial"/>
              <a:cs typeface="Arial"/>
            </a:endParaRPr>
          </a:p>
          <a:p>
            <a:pPr marL="817244" lvl="1" indent="-347980">
              <a:lnSpc>
                <a:spcPct val="100000"/>
              </a:lnSpc>
              <a:spcBef>
                <a:spcPts val="434"/>
              </a:spcBef>
              <a:buFont typeface="Wingdings"/>
              <a:buChar char=""/>
              <a:tabLst>
                <a:tab pos="817244" algn="l"/>
                <a:tab pos="817880" algn="l"/>
              </a:tabLst>
            </a:pPr>
            <a:r>
              <a:rPr sz="2000" dirty="0">
                <a:solidFill>
                  <a:srgbClr val="252525"/>
                </a:solidFill>
                <a:latin typeface="Arial"/>
                <a:cs typeface="Arial"/>
              </a:rPr>
              <a:t>Kullanımı</a:t>
            </a:r>
            <a:r>
              <a:rPr sz="2000" spc="-7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52525"/>
                </a:solidFill>
                <a:latin typeface="Arial"/>
                <a:cs typeface="Arial"/>
              </a:rPr>
              <a:t>LEN(bilgi)</a:t>
            </a:r>
            <a:endParaRPr sz="2000" dirty="0">
              <a:latin typeface="Arial"/>
              <a:cs typeface="Arial"/>
            </a:endParaRPr>
          </a:p>
          <a:p>
            <a:pPr lvl="1">
              <a:lnSpc>
                <a:spcPct val="100000"/>
              </a:lnSpc>
              <a:buChar char=""/>
            </a:pPr>
            <a:endParaRPr sz="2400" dirty="0">
              <a:latin typeface="Arial"/>
              <a:cs typeface="Arial"/>
            </a:endParaRPr>
          </a:p>
          <a:p>
            <a:pPr lvl="1">
              <a:lnSpc>
                <a:spcPct val="100000"/>
              </a:lnSpc>
              <a:spcBef>
                <a:spcPts val="40"/>
              </a:spcBef>
              <a:buChar char=""/>
            </a:pPr>
            <a:endParaRPr sz="2400" dirty="0">
              <a:latin typeface="Arial"/>
              <a:cs typeface="Arial"/>
            </a:endParaRPr>
          </a:p>
          <a:p>
            <a:pPr marL="285750" lvl="1" indent="-285750">
              <a:lnSpc>
                <a:spcPct val="100000"/>
              </a:lnSpc>
              <a:buFont typeface="Wingdings"/>
              <a:buChar char=""/>
            </a:pPr>
            <a:r>
              <a:rPr sz="2000" spc="-5" dirty="0">
                <a:solidFill>
                  <a:srgbClr val="006FC0"/>
                </a:solidFill>
                <a:latin typeface="Arial"/>
                <a:cs typeface="Arial"/>
              </a:rPr>
              <a:t>SELECT </a:t>
            </a:r>
            <a:r>
              <a:rPr sz="2000" spc="-5" dirty="0">
                <a:solidFill>
                  <a:srgbClr val="EF34CC"/>
                </a:solidFill>
                <a:latin typeface="Arial"/>
                <a:cs typeface="Arial"/>
              </a:rPr>
              <a:t>LEN</a:t>
            </a:r>
            <a:r>
              <a:rPr sz="2000" spc="-5" dirty="0">
                <a:solidFill>
                  <a:srgbClr val="252525"/>
                </a:solidFill>
                <a:latin typeface="Arial"/>
                <a:cs typeface="Arial"/>
              </a:rPr>
              <a:t>('Ali Coşkun')</a:t>
            </a:r>
            <a:r>
              <a:rPr sz="2000" spc="445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Wingdings"/>
                <a:cs typeface="Wingdings"/>
              </a:rPr>
              <a:t></a:t>
            </a:r>
            <a:r>
              <a:rPr sz="2000" spc="-5" dirty="0">
                <a:solidFill>
                  <a:srgbClr val="252525"/>
                </a:solidFill>
                <a:latin typeface="Arial"/>
                <a:cs typeface="Arial"/>
              </a:rPr>
              <a:t>10</a:t>
            </a:r>
            <a:endParaRPr sz="2000" dirty="0">
              <a:latin typeface="Arial"/>
              <a:cs typeface="Arial"/>
            </a:endParaRPr>
          </a:p>
          <a:p>
            <a:pPr lvl="1">
              <a:lnSpc>
                <a:spcPct val="100000"/>
              </a:lnSpc>
              <a:spcBef>
                <a:spcPts val="35"/>
              </a:spcBef>
              <a:buChar char=""/>
            </a:pPr>
            <a:endParaRPr sz="2800" dirty="0">
              <a:latin typeface="Arial"/>
              <a:cs typeface="Arial"/>
            </a:endParaRPr>
          </a:p>
          <a:p>
            <a:pPr marL="358775" lvl="1" indent="-285750">
              <a:lnSpc>
                <a:spcPct val="100000"/>
              </a:lnSpc>
              <a:buFont typeface="Wingdings"/>
              <a:buChar char=""/>
            </a:pPr>
            <a:r>
              <a:rPr sz="2000" spc="-5" dirty="0">
                <a:solidFill>
                  <a:srgbClr val="006FC0"/>
                </a:solidFill>
                <a:latin typeface="Arial"/>
                <a:cs typeface="Arial"/>
              </a:rPr>
              <a:t>SELECT </a:t>
            </a:r>
            <a:r>
              <a:rPr sz="2000" dirty="0">
                <a:solidFill>
                  <a:srgbClr val="4B4B4B"/>
                </a:solidFill>
                <a:latin typeface="Arial"/>
                <a:cs typeface="Arial"/>
              </a:rPr>
              <a:t>ogrNo, ad, </a:t>
            </a:r>
            <a:r>
              <a:rPr sz="2000" spc="-5" dirty="0">
                <a:solidFill>
                  <a:srgbClr val="4B4B4B"/>
                </a:solidFill>
                <a:latin typeface="Arial"/>
                <a:cs typeface="Arial"/>
              </a:rPr>
              <a:t>soyad </a:t>
            </a:r>
            <a:r>
              <a:rPr sz="2000" dirty="0">
                <a:solidFill>
                  <a:srgbClr val="4B4B4B"/>
                </a:solidFill>
                <a:latin typeface="Arial"/>
                <a:cs typeface="Arial"/>
              </a:rPr>
              <a:t>, </a:t>
            </a:r>
            <a:r>
              <a:rPr sz="2000" dirty="0">
                <a:solidFill>
                  <a:srgbClr val="EF34CC"/>
                </a:solidFill>
                <a:latin typeface="Arial"/>
                <a:cs typeface="Arial"/>
              </a:rPr>
              <a:t>LEN</a:t>
            </a:r>
            <a:r>
              <a:rPr sz="2000" dirty="0">
                <a:solidFill>
                  <a:srgbClr val="4B4B4B"/>
                </a:solidFill>
                <a:latin typeface="Arial"/>
                <a:cs typeface="Arial"/>
              </a:rPr>
              <a:t>(ad) </a:t>
            </a:r>
            <a:r>
              <a:rPr sz="2000" spc="-5" dirty="0">
                <a:solidFill>
                  <a:srgbClr val="4B4B4B"/>
                </a:solidFill>
                <a:latin typeface="Arial"/>
                <a:cs typeface="Arial"/>
              </a:rPr>
              <a:t>adUz, </a:t>
            </a:r>
            <a:r>
              <a:rPr sz="2000" dirty="0">
                <a:solidFill>
                  <a:srgbClr val="EF34CC"/>
                </a:solidFill>
                <a:latin typeface="Arial"/>
                <a:cs typeface="Arial"/>
              </a:rPr>
              <a:t>LEN</a:t>
            </a:r>
            <a:r>
              <a:rPr sz="2000" dirty="0">
                <a:solidFill>
                  <a:srgbClr val="4B4B4B"/>
                </a:solidFill>
                <a:latin typeface="Arial"/>
                <a:cs typeface="Arial"/>
              </a:rPr>
              <a:t>(soyad)</a:t>
            </a:r>
            <a:r>
              <a:rPr sz="2000" spc="-120" dirty="0">
                <a:solidFill>
                  <a:srgbClr val="4B4B4B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4B4B4B"/>
                </a:solidFill>
                <a:latin typeface="Arial"/>
                <a:cs typeface="Arial"/>
              </a:rPr>
              <a:t>soyadUz</a:t>
            </a:r>
            <a:endParaRPr sz="2000" dirty="0">
              <a:latin typeface="Arial"/>
              <a:cs typeface="Arial"/>
            </a:endParaRPr>
          </a:p>
          <a:p>
            <a:pPr marL="817244">
              <a:lnSpc>
                <a:spcPct val="100000"/>
              </a:lnSpc>
              <a:spcBef>
                <a:spcPts val="434"/>
              </a:spcBef>
            </a:pPr>
            <a:r>
              <a:rPr sz="2000" spc="-5" dirty="0">
                <a:solidFill>
                  <a:srgbClr val="006FC0"/>
                </a:solidFill>
                <a:latin typeface="Arial"/>
                <a:cs typeface="Arial"/>
              </a:rPr>
              <a:t>FROM</a:t>
            </a:r>
            <a:r>
              <a:rPr sz="2000" spc="10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B4B4B"/>
                </a:solidFill>
                <a:latin typeface="Arial"/>
                <a:cs typeface="Arial"/>
              </a:rPr>
              <a:t>tbl_ogrenci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7" name="Alt Bilgi Yer Tutucusu 6">
            <a:extLst>
              <a:ext uri="{FF2B5EF4-FFF2-40B4-BE49-F238E27FC236}">
                <a16:creationId xmlns:a16="http://schemas.microsoft.com/office/drawing/2014/main" id="{0DB9F78A-7F7B-9C8E-190E-3C99DDCAFA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tr-TR" sz="900" b="1">
                <a:solidFill>
                  <a:schemeClr val="accent5">
                    <a:lumMod val="50000"/>
                  </a:schemeClr>
                </a:solidFill>
              </a:rPr>
              <a:t>Adem AKKUŞ </a:t>
            </a:r>
            <a:r>
              <a:rPr lang="tr-TR" sz="900">
                <a:solidFill>
                  <a:schemeClr val="accent1">
                    <a:lumMod val="50000"/>
                  </a:schemeClr>
                </a:solidFill>
              </a:rPr>
              <a:t/>
            </a:r>
            <a:br>
              <a:rPr lang="tr-TR" sz="900">
                <a:solidFill>
                  <a:schemeClr val="accent1">
                    <a:lumMod val="50000"/>
                  </a:schemeClr>
                </a:solidFill>
              </a:rPr>
            </a:br>
            <a:r>
              <a:rPr lang="tr-TR" sz="1100" b="1">
                <a:solidFill>
                  <a:schemeClr val="accent5">
                    <a:lumMod val="50000"/>
                  </a:schemeClr>
                </a:solidFill>
              </a:rPr>
              <a:t>|</a:t>
            </a:r>
            <a:r>
              <a:rPr lang="tr-TR" sz="900">
                <a:solidFill>
                  <a:schemeClr val="accent1">
                    <a:lumMod val="50000"/>
                  </a:schemeClr>
                </a:solidFill>
              </a:rPr>
              <a:t> Bilgisayar Mühendisi </a:t>
            </a:r>
            <a:r>
              <a:rPr lang="tr-TR" sz="1100" b="1">
                <a:solidFill>
                  <a:schemeClr val="accent5">
                    <a:lumMod val="50000"/>
                  </a:schemeClr>
                </a:solidFill>
              </a:rPr>
              <a:t>|</a:t>
            </a:r>
            <a:r>
              <a:rPr lang="tr-TR" sz="900">
                <a:solidFill>
                  <a:schemeClr val="accent1">
                    <a:lumMod val="50000"/>
                  </a:schemeClr>
                </a:solidFill>
              </a:rPr>
              <a:t> Uzm. Bilişim Tekn. Öğrt. </a:t>
            </a:r>
            <a:r>
              <a:rPr lang="tr-TR" sz="1100" b="1">
                <a:solidFill>
                  <a:schemeClr val="accent5">
                    <a:lumMod val="50000"/>
                  </a:schemeClr>
                </a:solidFill>
              </a:rPr>
              <a:t>|</a:t>
            </a:r>
            <a:r>
              <a:rPr lang="tr-TR" sz="900">
                <a:solidFill>
                  <a:schemeClr val="accent1">
                    <a:lumMod val="50000"/>
                  </a:schemeClr>
                </a:solidFill>
              </a:rPr>
              <a:t> Eğitmen</a:t>
            </a:r>
            <a:endParaRPr lang="tr-TR" sz="900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8F1E87-D953-1FDC-CFD1-70462C5E30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95EE33D2-4E0C-6B09-E765-9039DBF386D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05078" y="432307"/>
            <a:ext cx="7538084" cy="636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000" spc="5" dirty="0"/>
              <a:t>Karakter </a:t>
            </a:r>
            <a:r>
              <a:rPr sz="4000" dirty="0"/>
              <a:t>Kümesi </a:t>
            </a:r>
            <a:r>
              <a:rPr sz="4000" spc="5" dirty="0"/>
              <a:t>Fonksiyonları</a:t>
            </a:r>
            <a:r>
              <a:rPr sz="4000" spc="-225" dirty="0"/>
              <a:t> </a:t>
            </a:r>
            <a:r>
              <a:rPr sz="4000" spc="5" dirty="0"/>
              <a:t>-5</a:t>
            </a:r>
            <a:endParaRPr sz="4000"/>
          </a:p>
        </p:txBody>
      </p:sp>
      <p:sp>
        <p:nvSpPr>
          <p:cNvPr id="7" name="Alt Bilgi Yer Tutucusu 6">
            <a:extLst>
              <a:ext uri="{FF2B5EF4-FFF2-40B4-BE49-F238E27FC236}">
                <a16:creationId xmlns:a16="http://schemas.microsoft.com/office/drawing/2014/main" id="{69850A52-1F9B-FDF8-F2F1-056E833D55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tr-TR" sz="900" b="1">
                <a:solidFill>
                  <a:schemeClr val="accent5">
                    <a:lumMod val="50000"/>
                  </a:schemeClr>
                </a:solidFill>
              </a:rPr>
              <a:t>Adem AKKUŞ </a:t>
            </a:r>
            <a:r>
              <a:rPr lang="tr-TR" sz="900">
                <a:solidFill>
                  <a:schemeClr val="accent1">
                    <a:lumMod val="50000"/>
                  </a:schemeClr>
                </a:solidFill>
              </a:rPr>
              <a:t/>
            </a:r>
            <a:br>
              <a:rPr lang="tr-TR" sz="900">
                <a:solidFill>
                  <a:schemeClr val="accent1">
                    <a:lumMod val="50000"/>
                  </a:schemeClr>
                </a:solidFill>
              </a:rPr>
            </a:br>
            <a:r>
              <a:rPr lang="tr-TR" sz="1100" b="1">
                <a:solidFill>
                  <a:schemeClr val="accent5">
                    <a:lumMod val="50000"/>
                  </a:schemeClr>
                </a:solidFill>
              </a:rPr>
              <a:t>|</a:t>
            </a:r>
            <a:r>
              <a:rPr lang="tr-TR" sz="900">
                <a:solidFill>
                  <a:schemeClr val="accent1">
                    <a:lumMod val="50000"/>
                  </a:schemeClr>
                </a:solidFill>
              </a:rPr>
              <a:t> Bilgisayar Mühendisi </a:t>
            </a:r>
            <a:r>
              <a:rPr lang="tr-TR" sz="1100" b="1">
                <a:solidFill>
                  <a:schemeClr val="accent5">
                    <a:lumMod val="50000"/>
                  </a:schemeClr>
                </a:solidFill>
              </a:rPr>
              <a:t>|</a:t>
            </a:r>
            <a:r>
              <a:rPr lang="tr-TR" sz="900">
                <a:solidFill>
                  <a:schemeClr val="accent1">
                    <a:lumMod val="50000"/>
                  </a:schemeClr>
                </a:solidFill>
              </a:rPr>
              <a:t> Uzm. Bilişim Tekn. Öğrt. </a:t>
            </a:r>
            <a:r>
              <a:rPr lang="tr-TR" sz="1100" b="1">
                <a:solidFill>
                  <a:schemeClr val="accent5">
                    <a:lumMod val="50000"/>
                  </a:schemeClr>
                </a:solidFill>
              </a:rPr>
              <a:t>|</a:t>
            </a:r>
            <a:r>
              <a:rPr lang="tr-TR" sz="900">
                <a:solidFill>
                  <a:schemeClr val="accent1">
                    <a:lumMod val="50000"/>
                  </a:schemeClr>
                </a:solidFill>
              </a:rPr>
              <a:t> Eğitmen</a:t>
            </a:r>
            <a:endParaRPr lang="tr-TR" sz="900" dirty="0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21D1A089-DF87-4CC3-2D60-728EF90972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7618" y="1371600"/>
            <a:ext cx="5349704" cy="3353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47850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340450-4366-D158-809C-C2821EAA40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C3343B28-E431-6C43-B36A-D0F841780AB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05078" y="432307"/>
            <a:ext cx="7538084" cy="636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000" spc="5" dirty="0"/>
              <a:t>Karakter </a:t>
            </a:r>
            <a:r>
              <a:rPr sz="4000" dirty="0"/>
              <a:t>Kümesi </a:t>
            </a:r>
            <a:r>
              <a:rPr sz="4000" spc="5" dirty="0"/>
              <a:t>Fonksiyonları</a:t>
            </a:r>
            <a:r>
              <a:rPr sz="4000" spc="-225" dirty="0"/>
              <a:t> </a:t>
            </a:r>
            <a:r>
              <a:rPr sz="4000" spc="5" dirty="0"/>
              <a:t>-5</a:t>
            </a:r>
            <a:endParaRPr sz="4000"/>
          </a:p>
        </p:txBody>
      </p:sp>
      <p:sp>
        <p:nvSpPr>
          <p:cNvPr id="7" name="Alt Bilgi Yer Tutucusu 6">
            <a:extLst>
              <a:ext uri="{FF2B5EF4-FFF2-40B4-BE49-F238E27FC236}">
                <a16:creationId xmlns:a16="http://schemas.microsoft.com/office/drawing/2014/main" id="{C24C4004-AA5C-2802-3BFA-A76C689143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tr-TR" sz="900" b="1">
                <a:solidFill>
                  <a:schemeClr val="accent5">
                    <a:lumMod val="50000"/>
                  </a:schemeClr>
                </a:solidFill>
              </a:rPr>
              <a:t>Adem AKKUŞ </a:t>
            </a:r>
            <a:r>
              <a:rPr lang="tr-TR" sz="900">
                <a:solidFill>
                  <a:schemeClr val="accent1">
                    <a:lumMod val="50000"/>
                  </a:schemeClr>
                </a:solidFill>
              </a:rPr>
              <a:t/>
            </a:r>
            <a:br>
              <a:rPr lang="tr-TR" sz="900">
                <a:solidFill>
                  <a:schemeClr val="accent1">
                    <a:lumMod val="50000"/>
                  </a:schemeClr>
                </a:solidFill>
              </a:rPr>
            </a:br>
            <a:r>
              <a:rPr lang="tr-TR" sz="1100" b="1">
                <a:solidFill>
                  <a:schemeClr val="accent5">
                    <a:lumMod val="50000"/>
                  </a:schemeClr>
                </a:solidFill>
              </a:rPr>
              <a:t>|</a:t>
            </a:r>
            <a:r>
              <a:rPr lang="tr-TR" sz="900">
                <a:solidFill>
                  <a:schemeClr val="accent1">
                    <a:lumMod val="50000"/>
                  </a:schemeClr>
                </a:solidFill>
              </a:rPr>
              <a:t> Bilgisayar Mühendisi </a:t>
            </a:r>
            <a:r>
              <a:rPr lang="tr-TR" sz="1100" b="1">
                <a:solidFill>
                  <a:schemeClr val="accent5">
                    <a:lumMod val="50000"/>
                  </a:schemeClr>
                </a:solidFill>
              </a:rPr>
              <a:t>|</a:t>
            </a:r>
            <a:r>
              <a:rPr lang="tr-TR" sz="900">
                <a:solidFill>
                  <a:schemeClr val="accent1">
                    <a:lumMod val="50000"/>
                  </a:schemeClr>
                </a:solidFill>
              </a:rPr>
              <a:t> Uzm. Bilişim Tekn. Öğrt. </a:t>
            </a:r>
            <a:r>
              <a:rPr lang="tr-TR" sz="1100" b="1">
                <a:solidFill>
                  <a:schemeClr val="accent5">
                    <a:lumMod val="50000"/>
                  </a:schemeClr>
                </a:solidFill>
              </a:rPr>
              <a:t>|</a:t>
            </a:r>
            <a:r>
              <a:rPr lang="tr-TR" sz="900">
                <a:solidFill>
                  <a:schemeClr val="accent1">
                    <a:lumMod val="50000"/>
                  </a:schemeClr>
                </a:solidFill>
              </a:rPr>
              <a:t> Eğitmen</a:t>
            </a:r>
            <a:endParaRPr lang="tr-TR" sz="900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56F62B7D-6E12-CDCF-AE41-4007DCF83B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1447800"/>
            <a:ext cx="4968671" cy="4869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73942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05078" y="432307"/>
            <a:ext cx="7538084" cy="636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000" spc="5" dirty="0"/>
              <a:t>Karakter </a:t>
            </a:r>
            <a:r>
              <a:rPr sz="4000" dirty="0"/>
              <a:t>Kümesi </a:t>
            </a:r>
            <a:r>
              <a:rPr sz="4000" spc="5" dirty="0"/>
              <a:t>Fonksiyonları</a:t>
            </a:r>
            <a:r>
              <a:rPr sz="4000" spc="-225" dirty="0"/>
              <a:t> </a:t>
            </a:r>
            <a:r>
              <a:rPr sz="4000" spc="5" dirty="0"/>
              <a:t>-6</a:t>
            </a:r>
            <a:endParaRPr sz="4000"/>
          </a:p>
        </p:txBody>
      </p:sp>
      <p:sp>
        <p:nvSpPr>
          <p:cNvPr id="3" name="object 3"/>
          <p:cNvSpPr txBox="1"/>
          <p:nvPr/>
        </p:nvSpPr>
        <p:spPr>
          <a:xfrm>
            <a:off x="685800" y="1161666"/>
            <a:ext cx="7667701" cy="3973524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L="356870" indent="-344805">
              <a:lnSpc>
                <a:spcPct val="100000"/>
              </a:lnSpc>
              <a:spcBef>
                <a:spcPts val="585"/>
              </a:spcBef>
              <a:buFont typeface="Wingdings"/>
              <a:buChar char=""/>
              <a:tabLst>
                <a:tab pos="356870" algn="l"/>
                <a:tab pos="357505" algn="l"/>
              </a:tabLst>
            </a:pPr>
            <a:r>
              <a:rPr sz="2400" b="1" spc="-5" dirty="0">
                <a:solidFill>
                  <a:srgbClr val="4B4B4B"/>
                </a:solidFill>
                <a:latin typeface="Arial"/>
                <a:cs typeface="Arial"/>
              </a:rPr>
              <a:t>İstenilen </a:t>
            </a:r>
            <a:r>
              <a:rPr sz="2400" b="1" spc="-15" dirty="0">
                <a:solidFill>
                  <a:srgbClr val="4B4B4B"/>
                </a:solidFill>
                <a:latin typeface="Arial"/>
                <a:cs typeface="Arial"/>
              </a:rPr>
              <a:t>Bilgiyi </a:t>
            </a:r>
            <a:r>
              <a:rPr sz="2400" b="1" spc="-10" dirty="0">
                <a:solidFill>
                  <a:srgbClr val="4B4B4B"/>
                </a:solidFill>
                <a:latin typeface="Arial"/>
                <a:cs typeface="Arial"/>
              </a:rPr>
              <a:t>Değiştirmek </a:t>
            </a:r>
            <a:r>
              <a:rPr sz="2400" b="1" spc="-5" dirty="0">
                <a:solidFill>
                  <a:srgbClr val="4B4B4B"/>
                </a:solidFill>
                <a:latin typeface="Arial"/>
                <a:cs typeface="Arial"/>
              </a:rPr>
              <a:t>–</a:t>
            </a:r>
            <a:r>
              <a:rPr sz="2400" b="1" spc="90" dirty="0">
                <a:solidFill>
                  <a:srgbClr val="4B4B4B"/>
                </a:solidFill>
                <a:latin typeface="Arial"/>
                <a:cs typeface="Arial"/>
              </a:rPr>
              <a:t> </a:t>
            </a:r>
            <a:r>
              <a:rPr sz="2400" b="1" spc="-10" dirty="0">
                <a:solidFill>
                  <a:srgbClr val="4B4B4B"/>
                </a:solidFill>
                <a:latin typeface="Arial"/>
                <a:cs typeface="Arial"/>
              </a:rPr>
              <a:t>REPLACE()</a:t>
            </a:r>
            <a:endParaRPr sz="2400" dirty="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spcBef>
                <a:spcPts val="440"/>
              </a:spcBef>
              <a:buFont typeface="Wingdings"/>
              <a:buChar char=""/>
              <a:tabLst>
                <a:tab pos="756920" algn="l"/>
              </a:tabLst>
            </a:pPr>
            <a:r>
              <a:rPr sz="2000" spc="-5" dirty="0">
                <a:solidFill>
                  <a:srgbClr val="252525"/>
                </a:solidFill>
                <a:latin typeface="Arial"/>
                <a:cs typeface="Arial"/>
              </a:rPr>
              <a:t>REPLACE() </a:t>
            </a:r>
            <a:r>
              <a:rPr sz="2000" dirty="0">
                <a:solidFill>
                  <a:srgbClr val="252525"/>
                </a:solidFill>
                <a:latin typeface="Arial"/>
                <a:cs typeface="Arial"/>
              </a:rPr>
              <a:t>verideki </a:t>
            </a:r>
            <a:r>
              <a:rPr sz="2000" spc="5" dirty="0">
                <a:solidFill>
                  <a:srgbClr val="252525"/>
                </a:solidFill>
                <a:latin typeface="Arial"/>
                <a:cs typeface="Arial"/>
              </a:rPr>
              <a:t>değiştirilecek </a:t>
            </a:r>
            <a:r>
              <a:rPr sz="2000" dirty="0">
                <a:solidFill>
                  <a:srgbClr val="252525"/>
                </a:solidFill>
                <a:latin typeface="Arial"/>
                <a:cs typeface="Arial"/>
              </a:rPr>
              <a:t>değerin yerine </a:t>
            </a:r>
            <a:r>
              <a:rPr sz="2000" spc="-5" dirty="0">
                <a:solidFill>
                  <a:srgbClr val="252525"/>
                </a:solidFill>
                <a:latin typeface="Arial"/>
                <a:cs typeface="Arial"/>
              </a:rPr>
              <a:t>yeni </a:t>
            </a:r>
            <a:r>
              <a:rPr sz="2000" dirty="0">
                <a:solidFill>
                  <a:srgbClr val="252525"/>
                </a:solidFill>
                <a:latin typeface="Arial"/>
                <a:cs typeface="Arial"/>
              </a:rPr>
              <a:t>değeri</a:t>
            </a:r>
            <a:r>
              <a:rPr sz="2000" spc="-26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Arial"/>
                <a:cs typeface="Arial"/>
              </a:rPr>
              <a:t>yazar.</a:t>
            </a:r>
            <a:endParaRPr sz="2000" dirty="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spcBef>
                <a:spcPts val="434"/>
              </a:spcBef>
              <a:buFont typeface="Wingdings"/>
              <a:buChar char=""/>
              <a:tabLst>
                <a:tab pos="756920" algn="l"/>
              </a:tabLst>
            </a:pPr>
            <a:r>
              <a:rPr sz="2000" dirty="0">
                <a:solidFill>
                  <a:srgbClr val="252525"/>
                </a:solidFill>
                <a:latin typeface="Arial"/>
                <a:cs typeface="Arial"/>
              </a:rPr>
              <a:t>Kullanımı REPLACE(sutun_adı, değişecek_bilgi,</a:t>
            </a:r>
            <a:r>
              <a:rPr sz="2000" spc="-265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52525"/>
                </a:solidFill>
                <a:latin typeface="Arial"/>
                <a:cs typeface="Arial"/>
              </a:rPr>
              <a:t>yeni_bilgi)</a:t>
            </a:r>
            <a:endParaRPr sz="2000" dirty="0">
              <a:latin typeface="Arial"/>
              <a:cs typeface="Arial"/>
            </a:endParaRPr>
          </a:p>
          <a:p>
            <a:pPr lvl="1">
              <a:lnSpc>
                <a:spcPct val="100000"/>
              </a:lnSpc>
              <a:buChar char=""/>
            </a:pPr>
            <a:endParaRPr sz="2400" dirty="0">
              <a:latin typeface="Arial"/>
              <a:cs typeface="Arial"/>
            </a:endParaRPr>
          </a:p>
          <a:p>
            <a:pPr lvl="1">
              <a:lnSpc>
                <a:spcPct val="100000"/>
              </a:lnSpc>
              <a:spcBef>
                <a:spcPts val="40"/>
              </a:spcBef>
              <a:buChar char=""/>
            </a:pPr>
            <a:endParaRPr sz="2400" dirty="0">
              <a:latin typeface="Arial"/>
              <a:cs typeface="Arial"/>
            </a:endParaRPr>
          </a:p>
          <a:p>
            <a:pPr marL="358775" lvl="1" indent="-285750">
              <a:lnSpc>
                <a:spcPct val="100000"/>
              </a:lnSpc>
              <a:buFont typeface="Wingdings"/>
              <a:buChar char=""/>
              <a:tabLst>
                <a:tab pos="5229225" algn="l"/>
              </a:tabLst>
            </a:pPr>
            <a:r>
              <a:rPr sz="2000" spc="-5" dirty="0">
                <a:solidFill>
                  <a:srgbClr val="006FC0"/>
                </a:solidFill>
                <a:latin typeface="Arial"/>
                <a:cs typeface="Arial"/>
              </a:rPr>
              <a:t>SELECT </a:t>
            </a:r>
            <a:r>
              <a:rPr sz="2000" spc="-5" dirty="0">
                <a:solidFill>
                  <a:srgbClr val="EF34CC"/>
                </a:solidFill>
                <a:latin typeface="Arial"/>
                <a:cs typeface="Arial"/>
              </a:rPr>
              <a:t>REPLACE</a:t>
            </a:r>
            <a:r>
              <a:rPr sz="2000" spc="-5" dirty="0">
                <a:solidFill>
                  <a:srgbClr val="252525"/>
                </a:solidFill>
                <a:latin typeface="Arial"/>
                <a:cs typeface="Arial"/>
              </a:rPr>
              <a:t>('Ali</a:t>
            </a:r>
            <a:r>
              <a:rPr sz="2000" spc="45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Arial"/>
                <a:cs typeface="Arial"/>
              </a:rPr>
              <a:t>Coşkun','Ali',</a:t>
            </a:r>
            <a:r>
              <a:rPr sz="2000" spc="-35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Arial"/>
                <a:cs typeface="Arial"/>
              </a:rPr>
              <a:t>'Veli')	</a:t>
            </a:r>
            <a:r>
              <a:rPr sz="2000" spc="-5" dirty="0">
                <a:solidFill>
                  <a:srgbClr val="252525"/>
                </a:solidFill>
                <a:latin typeface="Wingdings"/>
                <a:cs typeface="Wingdings"/>
              </a:rPr>
              <a:t></a:t>
            </a:r>
            <a:r>
              <a:rPr sz="2000" spc="-5" dirty="0">
                <a:solidFill>
                  <a:srgbClr val="252525"/>
                </a:solidFill>
                <a:latin typeface="Arial"/>
                <a:cs typeface="Arial"/>
              </a:rPr>
              <a:t>Veli</a:t>
            </a:r>
            <a:r>
              <a:rPr sz="2000" spc="-25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52525"/>
                </a:solidFill>
                <a:latin typeface="Arial"/>
                <a:cs typeface="Arial"/>
              </a:rPr>
              <a:t>Coşkun</a:t>
            </a:r>
            <a:endParaRPr sz="2000" dirty="0">
              <a:latin typeface="Arial"/>
              <a:cs typeface="Arial"/>
            </a:endParaRPr>
          </a:p>
          <a:p>
            <a:pPr lvl="1">
              <a:lnSpc>
                <a:spcPct val="100000"/>
              </a:lnSpc>
              <a:spcBef>
                <a:spcPts val="35"/>
              </a:spcBef>
              <a:buChar char=""/>
            </a:pPr>
            <a:endParaRPr sz="2800" dirty="0">
              <a:latin typeface="Arial"/>
              <a:cs typeface="Arial"/>
            </a:endParaRPr>
          </a:p>
          <a:p>
            <a:pPr marL="285750" lvl="1" indent="-285750">
              <a:lnSpc>
                <a:spcPct val="100000"/>
              </a:lnSpc>
              <a:buFont typeface="Wingdings"/>
              <a:buChar char=""/>
            </a:pPr>
            <a:r>
              <a:rPr sz="2000" spc="-5" dirty="0">
                <a:solidFill>
                  <a:srgbClr val="006FC0"/>
                </a:solidFill>
                <a:latin typeface="Arial"/>
                <a:cs typeface="Arial"/>
              </a:rPr>
              <a:t>SELECT </a:t>
            </a:r>
            <a:r>
              <a:rPr sz="2000" dirty="0">
                <a:solidFill>
                  <a:srgbClr val="4B4B4B"/>
                </a:solidFill>
                <a:latin typeface="Arial"/>
                <a:cs typeface="Arial"/>
              </a:rPr>
              <a:t>adi, </a:t>
            </a:r>
            <a:r>
              <a:rPr sz="2000" dirty="0" err="1">
                <a:solidFill>
                  <a:srgbClr val="4B4B4B"/>
                </a:solidFill>
                <a:latin typeface="Arial"/>
                <a:cs typeface="Arial"/>
              </a:rPr>
              <a:t>soyadi</a:t>
            </a:r>
            <a:r>
              <a:rPr sz="2000" spc="-65" dirty="0">
                <a:solidFill>
                  <a:srgbClr val="4B4B4B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B4B4B"/>
                </a:solidFill>
                <a:latin typeface="Arial"/>
                <a:cs typeface="Arial"/>
              </a:rPr>
              <a:t>,</a:t>
            </a:r>
            <a:r>
              <a:rPr sz="2000" dirty="0">
                <a:solidFill>
                  <a:srgbClr val="EF34CC"/>
                </a:solidFill>
                <a:latin typeface="Arial"/>
                <a:cs typeface="Arial"/>
              </a:rPr>
              <a:t>REPLACE</a:t>
            </a:r>
            <a:r>
              <a:rPr sz="2000" dirty="0">
                <a:solidFill>
                  <a:srgbClr val="4B4B4B"/>
                </a:solidFill>
                <a:latin typeface="Arial"/>
                <a:cs typeface="Arial"/>
              </a:rPr>
              <a:t>(</a:t>
            </a:r>
            <a:r>
              <a:rPr sz="2000" dirty="0" err="1">
                <a:solidFill>
                  <a:srgbClr val="4B4B4B"/>
                </a:solidFill>
                <a:latin typeface="Arial"/>
                <a:cs typeface="Arial"/>
              </a:rPr>
              <a:t>gorevi</a:t>
            </a:r>
            <a:r>
              <a:rPr sz="2000" dirty="0">
                <a:solidFill>
                  <a:srgbClr val="4B4B4B"/>
                </a:solidFill>
                <a:latin typeface="Arial"/>
                <a:cs typeface="Arial"/>
              </a:rPr>
              <a:t>,'Tekniker', </a:t>
            </a:r>
            <a:r>
              <a:rPr sz="2000" spc="-5" dirty="0">
                <a:solidFill>
                  <a:srgbClr val="4B4B4B"/>
                </a:solidFill>
                <a:latin typeface="Arial"/>
                <a:cs typeface="Arial"/>
              </a:rPr>
              <a:t>'Teknisyen')</a:t>
            </a:r>
            <a:r>
              <a:rPr sz="2000" spc="385" dirty="0">
                <a:solidFill>
                  <a:srgbClr val="4B4B4B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4B4B4B"/>
                </a:solidFill>
                <a:latin typeface="Arial"/>
                <a:cs typeface="Arial"/>
              </a:rPr>
              <a:t>unvan</a:t>
            </a:r>
            <a:endParaRPr sz="2000" dirty="0">
              <a:latin typeface="Arial"/>
              <a:cs typeface="Arial"/>
            </a:endParaRPr>
          </a:p>
          <a:p>
            <a:pPr marL="817244">
              <a:lnSpc>
                <a:spcPct val="100000"/>
              </a:lnSpc>
              <a:spcBef>
                <a:spcPts val="434"/>
              </a:spcBef>
            </a:pPr>
            <a:r>
              <a:rPr sz="2000" spc="-5" dirty="0">
                <a:solidFill>
                  <a:srgbClr val="006FC0"/>
                </a:solidFill>
                <a:latin typeface="Arial"/>
                <a:cs typeface="Arial"/>
              </a:rPr>
              <a:t>FROM</a:t>
            </a:r>
            <a:r>
              <a:rPr sz="2000" spc="10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B4B4B"/>
                </a:solidFill>
                <a:latin typeface="Arial"/>
                <a:cs typeface="Arial"/>
              </a:rPr>
              <a:t>tbl_personel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7" name="Alt Bilgi Yer Tutucusu 6">
            <a:extLst>
              <a:ext uri="{FF2B5EF4-FFF2-40B4-BE49-F238E27FC236}">
                <a16:creationId xmlns:a16="http://schemas.microsoft.com/office/drawing/2014/main" id="{3D23AC9B-9DC5-17F7-9EC3-3E398AFB78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tr-TR" sz="900" b="1">
                <a:solidFill>
                  <a:schemeClr val="accent5">
                    <a:lumMod val="50000"/>
                  </a:schemeClr>
                </a:solidFill>
              </a:rPr>
              <a:t>Adem AKKUŞ </a:t>
            </a:r>
            <a:r>
              <a:rPr lang="tr-TR" sz="900">
                <a:solidFill>
                  <a:schemeClr val="accent1">
                    <a:lumMod val="50000"/>
                  </a:schemeClr>
                </a:solidFill>
              </a:rPr>
              <a:t/>
            </a:r>
            <a:br>
              <a:rPr lang="tr-TR" sz="900">
                <a:solidFill>
                  <a:schemeClr val="accent1">
                    <a:lumMod val="50000"/>
                  </a:schemeClr>
                </a:solidFill>
              </a:rPr>
            </a:br>
            <a:r>
              <a:rPr lang="tr-TR" sz="1100" b="1">
                <a:solidFill>
                  <a:schemeClr val="accent5">
                    <a:lumMod val="50000"/>
                  </a:schemeClr>
                </a:solidFill>
              </a:rPr>
              <a:t>|</a:t>
            </a:r>
            <a:r>
              <a:rPr lang="tr-TR" sz="900">
                <a:solidFill>
                  <a:schemeClr val="accent1">
                    <a:lumMod val="50000"/>
                  </a:schemeClr>
                </a:solidFill>
              </a:rPr>
              <a:t> Bilgisayar Mühendisi </a:t>
            </a:r>
            <a:r>
              <a:rPr lang="tr-TR" sz="1100" b="1">
                <a:solidFill>
                  <a:schemeClr val="accent5">
                    <a:lumMod val="50000"/>
                  </a:schemeClr>
                </a:solidFill>
              </a:rPr>
              <a:t>|</a:t>
            </a:r>
            <a:r>
              <a:rPr lang="tr-TR" sz="900">
                <a:solidFill>
                  <a:schemeClr val="accent1">
                    <a:lumMod val="50000"/>
                  </a:schemeClr>
                </a:solidFill>
              </a:rPr>
              <a:t> Uzm. Bilişim Tekn. Öğrt. </a:t>
            </a:r>
            <a:r>
              <a:rPr lang="tr-TR" sz="1100" b="1">
                <a:solidFill>
                  <a:schemeClr val="accent5">
                    <a:lumMod val="50000"/>
                  </a:schemeClr>
                </a:solidFill>
              </a:rPr>
              <a:t>|</a:t>
            </a:r>
            <a:r>
              <a:rPr lang="tr-TR" sz="900">
                <a:solidFill>
                  <a:schemeClr val="accent1">
                    <a:lumMod val="50000"/>
                  </a:schemeClr>
                </a:solidFill>
              </a:rPr>
              <a:t> Eğitmen</a:t>
            </a:r>
            <a:endParaRPr lang="tr-TR" sz="900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05078" y="432307"/>
            <a:ext cx="7538084" cy="636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000" spc="5" dirty="0"/>
              <a:t>Karakter </a:t>
            </a:r>
            <a:r>
              <a:rPr sz="4000" dirty="0"/>
              <a:t>Kümesi </a:t>
            </a:r>
            <a:r>
              <a:rPr sz="4000" spc="5" dirty="0"/>
              <a:t>Fonksiyonları</a:t>
            </a:r>
            <a:r>
              <a:rPr sz="4000" spc="-225" dirty="0"/>
              <a:t> </a:t>
            </a:r>
            <a:r>
              <a:rPr sz="4000" spc="5" dirty="0"/>
              <a:t>-7</a:t>
            </a:r>
            <a:endParaRPr sz="4000"/>
          </a:p>
        </p:txBody>
      </p:sp>
      <p:sp>
        <p:nvSpPr>
          <p:cNvPr id="3" name="object 3"/>
          <p:cNvSpPr txBox="1"/>
          <p:nvPr/>
        </p:nvSpPr>
        <p:spPr>
          <a:xfrm>
            <a:off x="762711" y="1161666"/>
            <a:ext cx="7813040" cy="4958409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L="356870" indent="-344805">
              <a:lnSpc>
                <a:spcPct val="100000"/>
              </a:lnSpc>
              <a:spcBef>
                <a:spcPts val="585"/>
              </a:spcBef>
              <a:buFont typeface="Wingdings"/>
              <a:buChar char=""/>
              <a:tabLst>
                <a:tab pos="356870" algn="l"/>
                <a:tab pos="357505" algn="l"/>
              </a:tabLst>
            </a:pPr>
            <a:r>
              <a:rPr sz="2400" b="1" spc="-10" dirty="0">
                <a:solidFill>
                  <a:srgbClr val="4B4B4B"/>
                </a:solidFill>
                <a:latin typeface="Arial"/>
                <a:cs typeface="Arial"/>
              </a:rPr>
              <a:t>Karakter </a:t>
            </a:r>
            <a:r>
              <a:rPr sz="2400" b="1" spc="-20" dirty="0">
                <a:solidFill>
                  <a:srgbClr val="4B4B4B"/>
                </a:solidFill>
                <a:latin typeface="Arial"/>
                <a:cs typeface="Arial"/>
              </a:rPr>
              <a:t>Aramak </a:t>
            </a:r>
            <a:r>
              <a:rPr sz="2400" b="1" spc="-5" dirty="0">
                <a:solidFill>
                  <a:srgbClr val="4B4B4B"/>
                </a:solidFill>
                <a:latin typeface="Arial"/>
                <a:cs typeface="Arial"/>
              </a:rPr>
              <a:t>–</a:t>
            </a:r>
            <a:r>
              <a:rPr sz="2400" b="1" spc="114" dirty="0">
                <a:solidFill>
                  <a:srgbClr val="4B4B4B"/>
                </a:solidFill>
                <a:latin typeface="Arial"/>
                <a:cs typeface="Arial"/>
              </a:rPr>
              <a:t> </a:t>
            </a:r>
            <a:r>
              <a:rPr sz="2400" b="1" spc="-10" dirty="0">
                <a:solidFill>
                  <a:srgbClr val="4B4B4B"/>
                </a:solidFill>
                <a:latin typeface="Arial"/>
                <a:cs typeface="Arial"/>
              </a:rPr>
              <a:t>CHARINDEX()</a:t>
            </a:r>
            <a:endParaRPr sz="2400" dirty="0">
              <a:latin typeface="Arial"/>
              <a:cs typeface="Arial"/>
            </a:endParaRPr>
          </a:p>
          <a:p>
            <a:pPr marL="756285" marR="5080" lvl="1" indent="-287020">
              <a:lnSpc>
                <a:spcPct val="100000"/>
              </a:lnSpc>
              <a:spcBef>
                <a:spcPts val="440"/>
              </a:spcBef>
              <a:buFont typeface="Wingdings"/>
              <a:buChar char=""/>
              <a:tabLst>
                <a:tab pos="756920" algn="l"/>
              </a:tabLst>
            </a:pPr>
            <a:r>
              <a:rPr sz="2000" b="1" spc="-5" dirty="0">
                <a:solidFill>
                  <a:srgbClr val="252525"/>
                </a:solidFill>
                <a:latin typeface="Arial"/>
                <a:cs typeface="Arial"/>
              </a:rPr>
              <a:t>CHARINDEX</a:t>
            </a:r>
            <a:r>
              <a:rPr sz="2000" spc="-5" dirty="0">
                <a:solidFill>
                  <a:srgbClr val="252525"/>
                </a:solidFill>
                <a:latin typeface="Arial"/>
                <a:cs typeface="Arial"/>
              </a:rPr>
              <a:t>() </a:t>
            </a:r>
            <a:r>
              <a:rPr sz="2000" spc="-10" dirty="0">
                <a:solidFill>
                  <a:srgbClr val="252525"/>
                </a:solidFill>
                <a:latin typeface="Arial"/>
                <a:cs typeface="Arial"/>
              </a:rPr>
              <a:t>text </a:t>
            </a:r>
            <a:r>
              <a:rPr sz="2000" dirty="0">
                <a:solidFill>
                  <a:srgbClr val="252525"/>
                </a:solidFill>
                <a:latin typeface="Arial"/>
                <a:cs typeface="Arial"/>
              </a:rPr>
              <a:t>verinin </a:t>
            </a:r>
            <a:r>
              <a:rPr sz="2000" spc="5" dirty="0">
                <a:solidFill>
                  <a:srgbClr val="252525"/>
                </a:solidFill>
                <a:latin typeface="Arial"/>
                <a:cs typeface="Arial"/>
              </a:rPr>
              <a:t>içerisinde başka </a:t>
            </a:r>
            <a:r>
              <a:rPr sz="2000" dirty="0">
                <a:solidFill>
                  <a:srgbClr val="252525"/>
                </a:solidFill>
                <a:latin typeface="Arial"/>
                <a:cs typeface="Arial"/>
              </a:rPr>
              <a:t>bir karakter </a:t>
            </a:r>
            <a:r>
              <a:rPr sz="2000" spc="5" dirty="0">
                <a:solidFill>
                  <a:srgbClr val="252525"/>
                </a:solidFill>
                <a:latin typeface="Arial"/>
                <a:cs typeface="Arial"/>
              </a:rPr>
              <a:t>kümesinin  </a:t>
            </a:r>
            <a:r>
              <a:rPr sz="2000" dirty="0">
                <a:solidFill>
                  <a:srgbClr val="252525"/>
                </a:solidFill>
                <a:latin typeface="Arial"/>
                <a:cs typeface="Arial"/>
              </a:rPr>
              <a:t>yerinin </a:t>
            </a:r>
            <a:r>
              <a:rPr sz="2000" spc="5" dirty="0">
                <a:solidFill>
                  <a:srgbClr val="252525"/>
                </a:solidFill>
                <a:latin typeface="Arial"/>
                <a:cs typeface="Arial"/>
              </a:rPr>
              <a:t>bulunması için </a:t>
            </a:r>
            <a:r>
              <a:rPr sz="2000" dirty="0">
                <a:solidFill>
                  <a:srgbClr val="252525"/>
                </a:solidFill>
                <a:latin typeface="Arial"/>
                <a:cs typeface="Arial"/>
              </a:rPr>
              <a:t>kullanılır. </a:t>
            </a:r>
            <a:r>
              <a:rPr sz="2000" spc="-5" dirty="0">
                <a:solidFill>
                  <a:srgbClr val="252525"/>
                </a:solidFill>
                <a:latin typeface="Arial"/>
                <a:cs typeface="Arial"/>
              </a:rPr>
              <a:t>Geriye </a:t>
            </a:r>
            <a:r>
              <a:rPr sz="2000" dirty="0">
                <a:solidFill>
                  <a:srgbClr val="252525"/>
                </a:solidFill>
                <a:latin typeface="Arial"/>
                <a:cs typeface="Arial"/>
              </a:rPr>
              <a:t>başlangıç noktasını</a:t>
            </a:r>
            <a:r>
              <a:rPr sz="2000" spc="-27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52525"/>
                </a:solidFill>
                <a:latin typeface="Arial"/>
                <a:cs typeface="Arial"/>
              </a:rPr>
              <a:t>döndürür.</a:t>
            </a:r>
            <a:endParaRPr sz="2000" dirty="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spcBef>
                <a:spcPts val="434"/>
              </a:spcBef>
              <a:buFont typeface="Wingdings"/>
              <a:buChar char=""/>
              <a:tabLst>
                <a:tab pos="756920" algn="l"/>
              </a:tabLst>
            </a:pPr>
            <a:r>
              <a:rPr sz="2000" dirty="0">
                <a:solidFill>
                  <a:srgbClr val="252525"/>
                </a:solidFill>
                <a:latin typeface="Arial"/>
                <a:cs typeface="Arial"/>
              </a:rPr>
              <a:t>Kullanımı </a:t>
            </a:r>
            <a:r>
              <a:rPr sz="2000" b="1" spc="-5" dirty="0">
                <a:solidFill>
                  <a:srgbClr val="252525"/>
                </a:solidFill>
                <a:latin typeface="Arial"/>
                <a:cs typeface="Arial"/>
              </a:rPr>
              <a:t>CHARINDEX(aranacak_bilgi</a:t>
            </a:r>
            <a:r>
              <a:rPr sz="2000" spc="-5" dirty="0">
                <a:solidFill>
                  <a:srgbClr val="252525"/>
                </a:solidFill>
                <a:latin typeface="Arial"/>
                <a:cs typeface="Arial"/>
              </a:rPr>
              <a:t>, </a:t>
            </a:r>
            <a:r>
              <a:rPr sz="2000" dirty="0">
                <a:solidFill>
                  <a:srgbClr val="252525"/>
                </a:solidFill>
                <a:latin typeface="Arial"/>
                <a:cs typeface="Arial"/>
              </a:rPr>
              <a:t>arama_yeri,</a:t>
            </a:r>
            <a:r>
              <a:rPr sz="2000" spc="-95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52525"/>
                </a:solidFill>
                <a:latin typeface="Arial"/>
                <a:cs typeface="Arial"/>
              </a:rPr>
              <a:t>başangıç_nokt)</a:t>
            </a:r>
            <a:endParaRPr sz="2000" dirty="0">
              <a:latin typeface="Arial"/>
              <a:cs typeface="Arial"/>
            </a:endParaRPr>
          </a:p>
          <a:p>
            <a:pPr lvl="1">
              <a:lnSpc>
                <a:spcPct val="100000"/>
              </a:lnSpc>
              <a:spcBef>
                <a:spcPts val="40"/>
              </a:spcBef>
              <a:buChar char=""/>
            </a:pPr>
            <a:endParaRPr sz="2400" dirty="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buFont typeface="Wingdings"/>
              <a:buChar char=""/>
              <a:tabLst>
                <a:tab pos="756920" algn="l"/>
              </a:tabLst>
            </a:pPr>
            <a:r>
              <a:rPr sz="2000" dirty="0">
                <a:solidFill>
                  <a:srgbClr val="006FC0"/>
                </a:solidFill>
                <a:latin typeface="Arial"/>
                <a:cs typeface="Arial"/>
              </a:rPr>
              <a:t>SELECT </a:t>
            </a:r>
            <a:r>
              <a:rPr sz="2000" spc="-5" dirty="0">
                <a:solidFill>
                  <a:srgbClr val="EF34CC"/>
                </a:solidFill>
                <a:latin typeface="Arial"/>
                <a:cs typeface="Arial"/>
              </a:rPr>
              <a:t>CHARINDEX</a:t>
            </a:r>
            <a:r>
              <a:rPr sz="2000" spc="-5" dirty="0">
                <a:solidFill>
                  <a:srgbClr val="252525"/>
                </a:solidFill>
                <a:latin typeface="Arial"/>
                <a:cs typeface="Arial"/>
              </a:rPr>
              <a:t>('Coş','Ali </a:t>
            </a:r>
            <a:r>
              <a:rPr sz="2000" dirty="0">
                <a:solidFill>
                  <a:srgbClr val="252525"/>
                </a:solidFill>
                <a:latin typeface="Arial"/>
                <a:cs typeface="Arial"/>
              </a:rPr>
              <a:t>Coşkun Coşkun',0)</a:t>
            </a:r>
            <a:r>
              <a:rPr sz="2000" spc="405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252525"/>
                </a:solidFill>
                <a:latin typeface="Wingdings"/>
                <a:cs typeface="Wingdings"/>
              </a:rPr>
              <a:t></a:t>
            </a:r>
            <a:r>
              <a:rPr sz="2000" spc="-10" dirty="0">
                <a:solidFill>
                  <a:srgbClr val="252525"/>
                </a:solidFill>
                <a:latin typeface="Arial"/>
                <a:cs typeface="Arial"/>
              </a:rPr>
              <a:t>5</a:t>
            </a:r>
            <a:endParaRPr sz="2000" dirty="0">
              <a:latin typeface="Arial"/>
              <a:cs typeface="Arial"/>
            </a:endParaRPr>
          </a:p>
          <a:p>
            <a:pPr lvl="1">
              <a:lnSpc>
                <a:spcPct val="100000"/>
              </a:lnSpc>
              <a:spcBef>
                <a:spcPts val="20"/>
              </a:spcBef>
              <a:buChar char=""/>
            </a:pPr>
            <a:endParaRPr sz="2800" dirty="0">
              <a:latin typeface="Arial"/>
              <a:cs typeface="Arial"/>
            </a:endParaRPr>
          </a:p>
          <a:p>
            <a:pPr marL="356870" indent="-344805">
              <a:lnSpc>
                <a:spcPct val="100000"/>
              </a:lnSpc>
              <a:buFont typeface="Wingdings"/>
              <a:buChar char=""/>
              <a:tabLst>
                <a:tab pos="356870" algn="l"/>
                <a:tab pos="357505" algn="l"/>
              </a:tabLst>
            </a:pPr>
            <a:r>
              <a:rPr sz="2400" b="1" spc="-5" dirty="0">
                <a:solidFill>
                  <a:srgbClr val="4B4B4B"/>
                </a:solidFill>
                <a:latin typeface="Arial"/>
                <a:cs typeface="Arial"/>
              </a:rPr>
              <a:t>Tersten </a:t>
            </a:r>
            <a:r>
              <a:rPr sz="2400" b="1" spc="-10" dirty="0">
                <a:solidFill>
                  <a:srgbClr val="4B4B4B"/>
                </a:solidFill>
                <a:latin typeface="Arial"/>
                <a:cs typeface="Arial"/>
              </a:rPr>
              <a:t>Yazdırma </a:t>
            </a:r>
            <a:r>
              <a:rPr sz="2400" b="1" spc="-5" dirty="0">
                <a:solidFill>
                  <a:srgbClr val="4B4B4B"/>
                </a:solidFill>
                <a:latin typeface="Arial"/>
                <a:cs typeface="Arial"/>
              </a:rPr>
              <a:t>–</a:t>
            </a:r>
            <a:r>
              <a:rPr sz="2400" b="1" spc="-15" dirty="0">
                <a:solidFill>
                  <a:srgbClr val="4B4B4B"/>
                </a:solidFill>
                <a:latin typeface="Arial"/>
                <a:cs typeface="Arial"/>
              </a:rPr>
              <a:t> </a:t>
            </a:r>
            <a:r>
              <a:rPr sz="2400" b="1" spc="-10" dirty="0">
                <a:solidFill>
                  <a:srgbClr val="4B4B4B"/>
                </a:solidFill>
                <a:latin typeface="Arial"/>
                <a:cs typeface="Arial"/>
              </a:rPr>
              <a:t>REVERSE()</a:t>
            </a:r>
            <a:endParaRPr sz="2400" dirty="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spcBef>
                <a:spcPts val="440"/>
              </a:spcBef>
              <a:buFont typeface="Wingdings"/>
              <a:buChar char=""/>
              <a:tabLst>
                <a:tab pos="756920" algn="l"/>
              </a:tabLst>
            </a:pPr>
            <a:r>
              <a:rPr sz="2000" b="1" spc="-5" dirty="0">
                <a:solidFill>
                  <a:srgbClr val="252525"/>
                </a:solidFill>
                <a:latin typeface="Arial"/>
                <a:cs typeface="Arial"/>
              </a:rPr>
              <a:t>REVERSE</a:t>
            </a:r>
            <a:r>
              <a:rPr sz="2000" spc="-5" dirty="0">
                <a:solidFill>
                  <a:srgbClr val="252525"/>
                </a:solidFill>
                <a:latin typeface="Arial"/>
                <a:cs typeface="Arial"/>
              </a:rPr>
              <a:t>() </a:t>
            </a:r>
            <a:r>
              <a:rPr sz="2000" dirty="0">
                <a:solidFill>
                  <a:srgbClr val="252525"/>
                </a:solidFill>
                <a:latin typeface="Arial"/>
                <a:cs typeface="Arial"/>
              </a:rPr>
              <a:t>aldığı </a:t>
            </a:r>
            <a:r>
              <a:rPr sz="2000" spc="-5" dirty="0">
                <a:solidFill>
                  <a:srgbClr val="252525"/>
                </a:solidFill>
                <a:latin typeface="Arial"/>
                <a:cs typeface="Arial"/>
              </a:rPr>
              <a:t>veriyi </a:t>
            </a:r>
            <a:r>
              <a:rPr sz="2000" dirty="0">
                <a:solidFill>
                  <a:srgbClr val="252525"/>
                </a:solidFill>
                <a:latin typeface="Arial"/>
                <a:cs typeface="Arial"/>
              </a:rPr>
              <a:t>tersten</a:t>
            </a:r>
            <a:r>
              <a:rPr sz="2000" spc="-95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Arial"/>
                <a:cs typeface="Arial"/>
              </a:rPr>
              <a:t>yazdırır.</a:t>
            </a:r>
            <a:endParaRPr sz="2000" dirty="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spcBef>
                <a:spcPts val="434"/>
              </a:spcBef>
              <a:buFont typeface="Wingdings"/>
              <a:buChar char=""/>
              <a:tabLst>
                <a:tab pos="756920" algn="l"/>
              </a:tabLst>
            </a:pPr>
            <a:r>
              <a:rPr sz="2000" dirty="0">
                <a:solidFill>
                  <a:srgbClr val="252525"/>
                </a:solidFill>
                <a:latin typeface="Arial"/>
                <a:cs typeface="Arial"/>
              </a:rPr>
              <a:t>Kullanımı</a:t>
            </a:r>
            <a:r>
              <a:rPr sz="2000" spc="-9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252525"/>
                </a:solidFill>
                <a:latin typeface="Arial"/>
                <a:cs typeface="Arial"/>
              </a:rPr>
              <a:t>REVERSE(tersten_yazılacak_veri</a:t>
            </a:r>
            <a:r>
              <a:rPr sz="2000" spc="-5" dirty="0">
                <a:solidFill>
                  <a:srgbClr val="252525"/>
                </a:solidFill>
                <a:latin typeface="Arial"/>
                <a:cs typeface="Arial"/>
              </a:rPr>
              <a:t>)</a:t>
            </a:r>
            <a:endParaRPr sz="2000" dirty="0">
              <a:latin typeface="Arial"/>
              <a:cs typeface="Arial"/>
            </a:endParaRPr>
          </a:p>
          <a:p>
            <a:pPr lvl="1">
              <a:lnSpc>
                <a:spcPct val="100000"/>
              </a:lnSpc>
              <a:buChar char=""/>
            </a:pPr>
            <a:endParaRPr sz="2400" dirty="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buFont typeface="Wingdings"/>
              <a:buChar char=""/>
              <a:tabLst>
                <a:tab pos="756920" algn="l"/>
              </a:tabLst>
            </a:pPr>
            <a:r>
              <a:rPr sz="2000" dirty="0">
                <a:solidFill>
                  <a:srgbClr val="006FC0"/>
                </a:solidFill>
                <a:latin typeface="Arial"/>
                <a:cs typeface="Arial"/>
              </a:rPr>
              <a:t>SELECT </a:t>
            </a:r>
            <a:r>
              <a:rPr sz="2000" spc="-5" dirty="0">
                <a:solidFill>
                  <a:srgbClr val="EF34CC"/>
                </a:solidFill>
                <a:latin typeface="Arial"/>
                <a:cs typeface="Arial"/>
              </a:rPr>
              <a:t>REVERSE</a:t>
            </a:r>
            <a:r>
              <a:rPr sz="2000" spc="-5" dirty="0">
                <a:solidFill>
                  <a:srgbClr val="252525"/>
                </a:solidFill>
                <a:latin typeface="Arial"/>
                <a:cs typeface="Arial"/>
              </a:rPr>
              <a:t>('Ali </a:t>
            </a:r>
            <a:r>
              <a:rPr sz="2000" dirty="0">
                <a:solidFill>
                  <a:srgbClr val="252525"/>
                </a:solidFill>
                <a:latin typeface="Arial"/>
                <a:cs typeface="Arial"/>
              </a:rPr>
              <a:t>Coşkun') </a:t>
            </a:r>
            <a:r>
              <a:rPr sz="2000" dirty="0">
                <a:solidFill>
                  <a:srgbClr val="252525"/>
                </a:solidFill>
                <a:latin typeface="Wingdings"/>
                <a:cs typeface="Wingdings"/>
              </a:rPr>
              <a:t>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5" dirty="0">
                <a:solidFill>
                  <a:srgbClr val="252525"/>
                </a:solidFill>
                <a:latin typeface="Arial"/>
                <a:cs typeface="Arial"/>
              </a:rPr>
              <a:t>nukşoC</a:t>
            </a:r>
            <a:r>
              <a:rPr sz="2000" spc="-65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52525"/>
                </a:solidFill>
                <a:latin typeface="Arial"/>
                <a:cs typeface="Arial"/>
              </a:rPr>
              <a:t>ilA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7" name="Alt Bilgi Yer Tutucusu 6">
            <a:extLst>
              <a:ext uri="{FF2B5EF4-FFF2-40B4-BE49-F238E27FC236}">
                <a16:creationId xmlns:a16="http://schemas.microsoft.com/office/drawing/2014/main" id="{3EDA5954-B34F-01C5-E232-3068B16B3D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tr-TR" sz="900" b="1">
                <a:solidFill>
                  <a:schemeClr val="accent5">
                    <a:lumMod val="50000"/>
                  </a:schemeClr>
                </a:solidFill>
              </a:rPr>
              <a:t>Adem AKKUŞ </a:t>
            </a:r>
            <a:r>
              <a:rPr lang="tr-TR" sz="900">
                <a:solidFill>
                  <a:schemeClr val="accent1">
                    <a:lumMod val="50000"/>
                  </a:schemeClr>
                </a:solidFill>
              </a:rPr>
              <a:t/>
            </a:r>
            <a:br>
              <a:rPr lang="tr-TR" sz="900">
                <a:solidFill>
                  <a:schemeClr val="accent1">
                    <a:lumMod val="50000"/>
                  </a:schemeClr>
                </a:solidFill>
              </a:rPr>
            </a:br>
            <a:r>
              <a:rPr lang="tr-TR" sz="1100" b="1">
                <a:solidFill>
                  <a:schemeClr val="accent5">
                    <a:lumMod val="50000"/>
                  </a:schemeClr>
                </a:solidFill>
              </a:rPr>
              <a:t>|</a:t>
            </a:r>
            <a:r>
              <a:rPr lang="tr-TR" sz="900">
                <a:solidFill>
                  <a:schemeClr val="accent1">
                    <a:lumMod val="50000"/>
                  </a:schemeClr>
                </a:solidFill>
              </a:rPr>
              <a:t> Bilgisayar Mühendisi </a:t>
            </a:r>
            <a:r>
              <a:rPr lang="tr-TR" sz="1100" b="1">
                <a:solidFill>
                  <a:schemeClr val="accent5">
                    <a:lumMod val="50000"/>
                  </a:schemeClr>
                </a:solidFill>
              </a:rPr>
              <a:t>|</a:t>
            </a:r>
            <a:r>
              <a:rPr lang="tr-TR" sz="900">
                <a:solidFill>
                  <a:schemeClr val="accent1">
                    <a:lumMod val="50000"/>
                  </a:schemeClr>
                </a:solidFill>
              </a:rPr>
              <a:t> Uzm. Bilişim Tekn. Öğrt. </a:t>
            </a:r>
            <a:r>
              <a:rPr lang="tr-TR" sz="1100" b="1">
                <a:solidFill>
                  <a:schemeClr val="accent5">
                    <a:lumMod val="50000"/>
                  </a:schemeClr>
                </a:solidFill>
              </a:rPr>
              <a:t>|</a:t>
            </a:r>
            <a:r>
              <a:rPr lang="tr-TR" sz="900">
                <a:solidFill>
                  <a:schemeClr val="accent1">
                    <a:lumMod val="50000"/>
                  </a:schemeClr>
                </a:solidFill>
              </a:rPr>
              <a:t> Eğitmen</a:t>
            </a:r>
            <a:endParaRPr lang="tr-TR" sz="900"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1446" y="432307"/>
            <a:ext cx="7738109" cy="636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000" spc="-5" dirty="0"/>
              <a:t>Sayısal </a:t>
            </a:r>
            <a:r>
              <a:rPr sz="4000" dirty="0"/>
              <a:t>Değerler İçin</a:t>
            </a:r>
            <a:r>
              <a:rPr sz="4000" spc="-135" dirty="0"/>
              <a:t> </a:t>
            </a:r>
            <a:r>
              <a:rPr sz="4000" spc="5" dirty="0"/>
              <a:t>Fonksiyonlar</a:t>
            </a:r>
            <a:endParaRPr sz="4000" dirty="0"/>
          </a:p>
        </p:txBody>
      </p:sp>
      <p:sp>
        <p:nvSpPr>
          <p:cNvPr id="3" name="object 3"/>
          <p:cNvSpPr txBox="1"/>
          <p:nvPr/>
        </p:nvSpPr>
        <p:spPr>
          <a:xfrm>
            <a:off x="1905000" y="1295400"/>
            <a:ext cx="4114800" cy="2537233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L="356870" indent="-344805">
              <a:lnSpc>
                <a:spcPct val="100000"/>
              </a:lnSpc>
              <a:spcBef>
                <a:spcPts val="585"/>
              </a:spcBef>
              <a:buFont typeface="Wingdings"/>
              <a:buChar char=""/>
              <a:tabLst>
                <a:tab pos="356870" algn="l"/>
                <a:tab pos="357505" algn="l"/>
              </a:tabLst>
            </a:pPr>
            <a:r>
              <a:rPr sz="2400" b="1" spc="-20" dirty="0">
                <a:solidFill>
                  <a:srgbClr val="4B4B4B"/>
                </a:solidFill>
                <a:latin typeface="Arial"/>
                <a:cs typeface="Arial"/>
              </a:rPr>
              <a:t>ABS()</a:t>
            </a:r>
            <a:endParaRPr sz="2400" dirty="0">
              <a:latin typeface="Arial"/>
              <a:cs typeface="Arial"/>
            </a:endParaRPr>
          </a:p>
          <a:p>
            <a:pPr marL="356870" indent="-344805">
              <a:lnSpc>
                <a:spcPct val="100000"/>
              </a:lnSpc>
              <a:spcBef>
                <a:spcPts val="480"/>
              </a:spcBef>
              <a:buFont typeface="Wingdings"/>
              <a:buChar char=""/>
              <a:tabLst>
                <a:tab pos="356870" algn="l"/>
                <a:tab pos="357505" algn="l"/>
              </a:tabLst>
            </a:pPr>
            <a:r>
              <a:rPr sz="2400" b="1" spc="-10" dirty="0">
                <a:solidFill>
                  <a:srgbClr val="4B4B4B"/>
                </a:solidFill>
                <a:latin typeface="Arial"/>
                <a:cs typeface="Arial"/>
              </a:rPr>
              <a:t>POWER()</a:t>
            </a:r>
            <a:endParaRPr sz="2400" dirty="0">
              <a:latin typeface="Arial"/>
              <a:cs typeface="Arial"/>
            </a:endParaRPr>
          </a:p>
          <a:p>
            <a:pPr marL="356870" indent="-344805">
              <a:lnSpc>
                <a:spcPct val="100000"/>
              </a:lnSpc>
              <a:spcBef>
                <a:spcPts val="484"/>
              </a:spcBef>
              <a:buFont typeface="Wingdings"/>
              <a:buChar char=""/>
              <a:tabLst>
                <a:tab pos="356870" algn="l"/>
                <a:tab pos="357505" algn="l"/>
              </a:tabLst>
            </a:pPr>
            <a:r>
              <a:rPr sz="2400" b="1" spc="-5" dirty="0">
                <a:solidFill>
                  <a:srgbClr val="4B4B4B"/>
                </a:solidFill>
                <a:latin typeface="Arial"/>
                <a:cs typeface="Arial"/>
              </a:rPr>
              <a:t>SQRT()</a:t>
            </a:r>
            <a:endParaRPr sz="2400" dirty="0">
              <a:latin typeface="Arial"/>
              <a:cs typeface="Arial"/>
            </a:endParaRPr>
          </a:p>
          <a:p>
            <a:pPr marL="356870" indent="-344805">
              <a:lnSpc>
                <a:spcPct val="100000"/>
              </a:lnSpc>
              <a:spcBef>
                <a:spcPts val="439"/>
              </a:spcBef>
              <a:buFont typeface="Wingdings"/>
              <a:buChar char=""/>
              <a:tabLst>
                <a:tab pos="356870" algn="l"/>
                <a:tab pos="357505" algn="l"/>
              </a:tabLst>
            </a:pPr>
            <a:r>
              <a:rPr sz="2000" dirty="0">
                <a:solidFill>
                  <a:srgbClr val="252525"/>
                </a:solidFill>
                <a:latin typeface="Arial"/>
                <a:cs typeface="Arial"/>
              </a:rPr>
              <a:t>Bölümden Kalanı Bulma</a:t>
            </a:r>
            <a:r>
              <a:rPr sz="2000" spc="-17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52525"/>
                </a:solidFill>
                <a:latin typeface="Arial"/>
                <a:cs typeface="Arial"/>
              </a:rPr>
              <a:t>(%)</a:t>
            </a:r>
            <a:endParaRPr sz="2000" dirty="0">
              <a:latin typeface="Arial"/>
              <a:cs typeface="Arial"/>
            </a:endParaRPr>
          </a:p>
          <a:p>
            <a:pPr marL="356870" indent="-344805">
              <a:lnSpc>
                <a:spcPct val="100000"/>
              </a:lnSpc>
              <a:spcBef>
                <a:spcPts val="470"/>
              </a:spcBef>
              <a:buFont typeface="Wingdings"/>
              <a:buChar char=""/>
              <a:tabLst>
                <a:tab pos="356870" algn="l"/>
                <a:tab pos="357505" algn="l"/>
              </a:tabLst>
            </a:pPr>
            <a:r>
              <a:rPr sz="2400" b="1" spc="-5" dirty="0">
                <a:solidFill>
                  <a:srgbClr val="4B4B4B"/>
                </a:solidFill>
                <a:latin typeface="Arial"/>
                <a:cs typeface="Arial"/>
              </a:rPr>
              <a:t>ROUND()</a:t>
            </a:r>
            <a:endParaRPr sz="2400" dirty="0">
              <a:latin typeface="Arial"/>
              <a:cs typeface="Arial"/>
            </a:endParaRPr>
          </a:p>
          <a:p>
            <a:pPr marL="356870" indent="-344805">
              <a:lnSpc>
                <a:spcPct val="100000"/>
              </a:lnSpc>
              <a:spcBef>
                <a:spcPts val="480"/>
              </a:spcBef>
              <a:buFont typeface="Wingdings"/>
              <a:buChar char=""/>
              <a:tabLst>
                <a:tab pos="356870" algn="l"/>
                <a:tab pos="357505" algn="l"/>
              </a:tabLst>
            </a:pPr>
            <a:r>
              <a:rPr sz="2400" b="1" spc="-5" dirty="0">
                <a:solidFill>
                  <a:srgbClr val="4B4B4B"/>
                </a:solidFill>
                <a:latin typeface="Arial"/>
                <a:cs typeface="Arial"/>
              </a:rPr>
              <a:t>FLOOR() </a:t>
            </a:r>
            <a:r>
              <a:rPr sz="2400" b="1" dirty="0">
                <a:solidFill>
                  <a:srgbClr val="4B4B4B"/>
                </a:solidFill>
                <a:latin typeface="Arial"/>
                <a:cs typeface="Arial"/>
              </a:rPr>
              <a:t>ve</a:t>
            </a:r>
            <a:r>
              <a:rPr sz="2400" b="1" spc="-110" dirty="0">
                <a:solidFill>
                  <a:srgbClr val="4B4B4B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4B4B4B"/>
                </a:solidFill>
                <a:latin typeface="Arial"/>
                <a:cs typeface="Arial"/>
              </a:rPr>
              <a:t>CEILING()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7" name="Alt Bilgi Yer Tutucusu 6">
            <a:extLst>
              <a:ext uri="{FF2B5EF4-FFF2-40B4-BE49-F238E27FC236}">
                <a16:creationId xmlns:a16="http://schemas.microsoft.com/office/drawing/2014/main" id="{845DF660-9E73-5655-E823-4BD57A3946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tr-TR" sz="900" b="1">
                <a:solidFill>
                  <a:schemeClr val="accent5">
                    <a:lumMod val="50000"/>
                  </a:schemeClr>
                </a:solidFill>
              </a:rPr>
              <a:t>Adem AKKUŞ </a:t>
            </a:r>
            <a:r>
              <a:rPr lang="tr-TR" sz="900">
                <a:solidFill>
                  <a:schemeClr val="accent1">
                    <a:lumMod val="50000"/>
                  </a:schemeClr>
                </a:solidFill>
              </a:rPr>
              <a:t/>
            </a:r>
            <a:br>
              <a:rPr lang="tr-TR" sz="900">
                <a:solidFill>
                  <a:schemeClr val="accent1">
                    <a:lumMod val="50000"/>
                  </a:schemeClr>
                </a:solidFill>
              </a:rPr>
            </a:br>
            <a:r>
              <a:rPr lang="tr-TR" sz="1100" b="1">
                <a:solidFill>
                  <a:schemeClr val="accent5">
                    <a:lumMod val="50000"/>
                  </a:schemeClr>
                </a:solidFill>
              </a:rPr>
              <a:t>|</a:t>
            </a:r>
            <a:r>
              <a:rPr lang="tr-TR" sz="900">
                <a:solidFill>
                  <a:schemeClr val="accent1">
                    <a:lumMod val="50000"/>
                  </a:schemeClr>
                </a:solidFill>
              </a:rPr>
              <a:t> Bilgisayar Mühendisi </a:t>
            </a:r>
            <a:r>
              <a:rPr lang="tr-TR" sz="1100" b="1">
                <a:solidFill>
                  <a:schemeClr val="accent5">
                    <a:lumMod val="50000"/>
                  </a:schemeClr>
                </a:solidFill>
              </a:rPr>
              <a:t>|</a:t>
            </a:r>
            <a:r>
              <a:rPr lang="tr-TR" sz="900">
                <a:solidFill>
                  <a:schemeClr val="accent1">
                    <a:lumMod val="50000"/>
                  </a:schemeClr>
                </a:solidFill>
              </a:rPr>
              <a:t> Uzm. Bilişim Tekn. Öğrt. </a:t>
            </a:r>
            <a:r>
              <a:rPr lang="tr-TR" sz="1100" b="1">
                <a:solidFill>
                  <a:schemeClr val="accent5">
                    <a:lumMod val="50000"/>
                  </a:schemeClr>
                </a:solidFill>
              </a:rPr>
              <a:t>|</a:t>
            </a:r>
            <a:r>
              <a:rPr lang="tr-TR" sz="900">
                <a:solidFill>
                  <a:schemeClr val="accent1">
                    <a:lumMod val="50000"/>
                  </a:schemeClr>
                </a:solidFill>
              </a:rPr>
              <a:t> Eğitmen</a:t>
            </a:r>
            <a:endParaRPr lang="tr-TR" sz="900"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26414" y="465835"/>
            <a:ext cx="7493634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" dirty="0"/>
              <a:t>Sayısal </a:t>
            </a:r>
            <a:r>
              <a:rPr spc="-10" dirty="0"/>
              <a:t>Değerler </a:t>
            </a:r>
            <a:r>
              <a:rPr dirty="0"/>
              <a:t>İçin </a:t>
            </a:r>
            <a:r>
              <a:rPr spc="-10" dirty="0"/>
              <a:t>Fonksiyonlar</a:t>
            </a:r>
            <a:r>
              <a:rPr spc="165" dirty="0"/>
              <a:t> </a:t>
            </a:r>
            <a:r>
              <a:rPr spc="-5" dirty="0"/>
              <a:t>-1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99211" y="1161666"/>
            <a:ext cx="7625715" cy="4857115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L="420370" indent="-344805">
              <a:lnSpc>
                <a:spcPct val="100000"/>
              </a:lnSpc>
              <a:spcBef>
                <a:spcPts val="585"/>
              </a:spcBef>
              <a:buFont typeface="Wingdings"/>
              <a:buChar char=""/>
              <a:tabLst>
                <a:tab pos="420370" algn="l"/>
                <a:tab pos="421005" algn="l"/>
              </a:tabLst>
            </a:pPr>
            <a:r>
              <a:rPr sz="2000" b="1" spc="-10" dirty="0">
                <a:solidFill>
                  <a:srgbClr val="4B4B4B"/>
                </a:solidFill>
                <a:latin typeface="Arial"/>
                <a:cs typeface="Arial"/>
              </a:rPr>
              <a:t>Bir </a:t>
            </a:r>
            <a:r>
              <a:rPr sz="2000" b="1" spc="-15" dirty="0">
                <a:solidFill>
                  <a:srgbClr val="4B4B4B"/>
                </a:solidFill>
                <a:latin typeface="Arial"/>
                <a:cs typeface="Arial"/>
              </a:rPr>
              <a:t>Sayının </a:t>
            </a:r>
            <a:r>
              <a:rPr sz="2000" b="1" dirty="0">
                <a:solidFill>
                  <a:srgbClr val="4B4B4B"/>
                </a:solidFill>
                <a:latin typeface="Arial"/>
                <a:cs typeface="Arial"/>
              </a:rPr>
              <a:t>Mutlak </a:t>
            </a:r>
            <a:r>
              <a:rPr sz="2000" b="1" spc="-10" dirty="0">
                <a:solidFill>
                  <a:srgbClr val="4B4B4B"/>
                </a:solidFill>
                <a:latin typeface="Arial"/>
                <a:cs typeface="Arial"/>
              </a:rPr>
              <a:t>Değerini </a:t>
            </a:r>
            <a:r>
              <a:rPr sz="2000" b="1" spc="-15" dirty="0">
                <a:solidFill>
                  <a:srgbClr val="4B4B4B"/>
                </a:solidFill>
                <a:latin typeface="Arial"/>
                <a:cs typeface="Arial"/>
              </a:rPr>
              <a:t>Alma–</a:t>
            </a:r>
            <a:r>
              <a:rPr sz="2000" b="1" spc="110" dirty="0">
                <a:solidFill>
                  <a:srgbClr val="4B4B4B"/>
                </a:solidFill>
                <a:latin typeface="Arial"/>
                <a:cs typeface="Arial"/>
              </a:rPr>
              <a:t> </a:t>
            </a:r>
            <a:r>
              <a:rPr sz="2000" b="1" spc="-20" dirty="0">
                <a:solidFill>
                  <a:srgbClr val="4B4B4B"/>
                </a:solidFill>
                <a:latin typeface="Arial"/>
                <a:cs typeface="Arial"/>
              </a:rPr>
              <a:t>ABS()</a:t>
            </a:r>
            <a:endParaRPr sz="2000">
              <a:latin typeface="Arial"/>
              <a:cs typeface="Arial"/>
            </a:endParaRPr>
          </a:p>
          <a:p>
            <a:pPr marL="819785" lvl="1" indent="-287020">
              <a:lnSpc>
                <a:spcPct val="100000"/>
              </a:lnSpc>
              <a:spcBef>
                <a:spcPts val="440"/>
              </a:spcBef>
              <a:buFont typeface="Wingdings"/>
              <a:buChar char=""/>
              <a:tabLst>
                <a:tab pos="820419" algn="l"/>
              </a:tabLst>
            </a:pPr>
            <a:r>
              <a:rPr sz="1800" dirty="0">
                <a:solidFill>
                  <a:srgbClr val="006FC0"/>
                </a:solidFill>
                <a:latin typeface="Arial"/>
                <a:cs typeface="Arial"/>
              </a:rPr>
              <a:t>SELECT </a:t>
            </a:r>
            <a:r>
              <a:rPr sz="1800" dirty="0">
                <a:solidFill>
                  <a:srgbClr val="EF34CC"/>
                </a:solidFill>
                <a:latin typeface="Arial"/>
                <a:cs typeface="Arial"/>
              </a:rPr>
              <a:t>ABS</a:t>
            </a:r>
            <a:r>
              <a:rPr sz="1800" dirty="0">
                <a:solidFill>
                  <a:srgbClr val="252525"/>
                </a:solidFill>
                <a:latin typeface="Arial"/>
                <a:cs typeface="Arial"/>
              </a:rPr>
              <a:t>(-1.25)</a:t>
            </a:r>
            <a:r>
              <a:rPr sz="1800" spc="44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252525"/>
                </a:solidFill>
                <a:latin typeface="Wingdings"/>
                <a:cs typeface="Wingdings"/>
              </a:rPr>
              <a:t></a:t>
            </a:r>
            <a:r>
              <a:rPr sz="1800" spc="-5" dirty="0">
                <a:solidFill>
                  <a:srgbClr val="252525"/>
                </a:solidFill>
                <a:latin typeface="Arial"/>
                <a:cs typeface="Arial"/>
              </a:rPr>
              <a:t>1.25</a:t>
            </a:r>
            <a:endParaRPr sz="1800">
              <a:latin typeface="Arial"/>
              <a:cs typeface="Arial"/>
            </a:endParaRPr>
          </a:p>
          <a:p>
            <a:pPr lvl="1">
              <a:lnSpc>
                <a:spcPct val="100000"/>
              </a:lnSpc>
              <a:spcBef>
                <a:spcPts val="20"/>
              </a:spcBef>
              <a:buChar char=""/>
            </a:pPr>
            <a:endParaRPr sz="2650">
              <a:latin typeface="Arial"/>
              <a:cs typeface="Arial"/>
            </a:endParaRPr>
          </a:p>
          <a:p>
            <a:pPr marL="420370" indent="-344805">
              <a:lnSpc>
                <a:spcPct val="100000"/>
              </a:lnSpc>
              <a:buFont typeface="Wingdings"/>
              <a:buChar char=""/>
              <a:tabLst>
                <a:tab pos="420370" algn="l"/>
                <a:tab pos="421005" algn="l"/>
              </a:tabLst>
            </a:pPr>
            <a:r>
              <a:rPr sz="2000" b="1" spc="-10" dirty="0">
                <a:solidFill>
                  <a:srgbClr val="4B4B4B"/>
                </a:solidFill>
                <a:latin typeface="Arial"/>
                <a:cs typeface="Arial"/>
              </a:rPr>
              <a:t>Bir </a:t>
            </a:r>
            <a:r>
              <a:rPr sz="2000" b="1" spc="-15" dirty="0">
                <a:solidFill>
                  <a:srgbClr val="4B4B4B"/>
                </a:solidFill>
                <a:latin typeface="Arial"/>
                <a:cs typeface="Arial"/>
              </a:rPr>
              <a:t>Sayının </a:t>
            </a:r>
            <a:r>
              <a:rPr sz="2000" b="1" spc="-5" dirty="0">
                <a:solidFill>
                  <a:srgbClr val="4B4B4B"/>
                </a:solidFill>
                <a:latin typeface="Arial"/>
                <a:cs typeface="Arial"/>
              </a:rPr>
              <a:t>Kuvvetini </a:t>
            </a:r>
            <a:r>
              <a:rPr sz="2000" b="1" spc="-20" dirty="0">
                <a:solidFill>
                  <a:srgbClr val="4B4B4B"/>
                </a:solidFill>
                <a:latin typeface="Arial"/>
                <a:cs typeface="Arial"/>
              </a:rPr>
              <a:t>Alma–</a:t>
            </a:r>
            <a:r>
              <a:rPr sz="2000" b="1" spc="130" dirty="0">
                <a:solidFill>
                  <a:srgbClr val="4B4B4B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4B4B4B"/>
                </a:solidFill>
                <a:latin typeface="Arial"/>
                <a:cs typeface="Arial"/>
              </a:rPr>
              <a:t>POWER()</a:t>
            </a:r>
            <a:endParaRPr sz="2000">
              <a:latin typeface="Arial"/>
              <a:cs typeface="Arial"/>
            </a:endParaRPr>
          </a:p>
          <a:p>
            <a:pPr marL="819785" lvl="1" indent="-287020">
              <a:lnSpc>
                <a:spcPct val="100000"/>
              </a:lnSpc>
              <a:spcBef>
                <a:spcPts val="560"/>
              </a:spcBef>
              <a:buFont typeface="Wingdings"/>
              <a:buChar char=""/>
              <a:tabLst>
                <a:tab pos="820419" algn="l"/>
              </a:tabLst>
            </a:pPr>
            <a:r>
              <a:rPr sz="1600" b="1" spc="-5" dirty="0">
                <a:solidFill>
                  <a:srgbClr val="4B4B4B"/>
                </a:solidFill>
                <a:latin typeface="Arial"/>
                <a:cs typeface="Arial"/>
              </a:rPr>
              <a:t>POWER(x,y) --&gt;</a:t>
            </a:r>
            <a:r>
              <a:rPr sz="1600" b="1" spc="225" dirty="0">
                <a:solidFill>
                  <a:srgbClr val="4B4B4B"/>
                </a:solidFill>
                <a:latin typeface="Arial"/>
                <a:cs typeface="Arial"/>
              </a:rPr>
              <a:t> </a:t>
            </a:r>
            <a:r>
              <a:rPr sz="2400" spc="-15" dirty="0">
                <a:solidFill>
                  <a:srgbClr val="4B4B4B"/>
                </a:solidFill>
                <a:latin typeface="Arial"/>
                <a:cs typeface="Arial"/>
              </a:rPr>
              <a:t>x</a:t>
            </a:r>
            <a:r>
              <a:rPr sz="2400" spc="-22" baseline="24305" dirty="0">
                <a:solidFill>
                  <a:srgbClr val="4B4B4B"/>
                </a:solidFill>
                <a:latin typeface="Arial"/>
                <a:cs typeface="Arial"/>
              </a:rPr>
              <a:t>y</a:t>
            </a:r>
            <a:endParaRPr sz="2400" baseline="24305">
              <a:latin typeface="Arial"/>
              <a:cs typeface="Arial"/>
            </a:endParaRPr>
          </a:p>
          <a:p>
            <a:pPr marL="819785" lvl="1" indent="-287020">
              <a:lnSpc>
                <a:spcPct val="100000"/>
              </a:lnSpc>
              <a:spcBef>
                <a:spcPts val="455"/>
              </a:spcBef>
              <a:buFont typeface="Wingdings"/>
              <a:buChar char=""/>
              <a:tabLst>
                <a:tab pos="820419" algn="l"/>
              </a:tabLst>
            </a:pPr>
            <a:r>
              <a:rPr sz="1800" dirty="0">
                <a:solidFill>
                  <a:srgbClr val="006FC0"/>
                </a:solidFill>
                <a:latin typeface="Arial"/>
                <a:cs typeface="Arial"/>
              </a:rPr>
              <a:t>SELECT </a:t>
            </a:r>
            <a:r>
              <a:rPr sz="1800" spc="5" dirty="0">
                <a:solidFill>
                  <a:srgbClr val="EF34CC"/>
                </a:solidFill>
                <a:latin typeface="Arial"/>
                <a:cs typeface="Arial"/>
              </a:rPr>
              <a:t>POWER</a:t>
            </a:r>
            <a:r>
              <a:rPr sz="1800" spc="5" dirty="0">
                <a:solidFill>
                  <a:srgbClr val="252525"/>
                </a:solidFill>
                <a:latin typeface="Arial"/>
                <a:cs typeface="Arial"/>
              </a:rPr>
              <a:t>(2,3) </a:t>
            </a:r>
            <a:r>
              <a:rPr sz="1800" spc="-5" dirty="0">
                <a:solidFill>
                  <a:srgbClr val="252525"/>
                </a:solidFill>
                <a:latin typeface="Wingdings"/>
                <a:cs typeface="Wingdings"/>
              </a:rPr>
              <a:t></a:t>
            </a:r>
            <a:r>
              <a:rPr sz="1800" spc="-5" dirty="0">
                <a:solidFill>
                  <a:srgbClr val="4B4B4B"/>
                </a:solidFill>
                <a:latin typeface="Arial"/>
                <a:cs typeface="Arial"/>
              </a:rPr>
              <a:t>2</a:t>
            </a:r>
            <a:r>
              <a:rPr sz="1800" spc="-7" baseline="25462" dirty="0">
                <a:solidFill>
                  <a:srgbClr val="4B4B4B"/>
                </a:solidFill>
                <a:latin typeface="Arial"/>
                <a:cs typeface="Arial"/>
              </a:rPr>
              <a:t>3</a:t>
            </a:r>
            <a:r>
              <a:rPr sz="1800" spc="330" baseline="25462" dirty="0">
                <a:solidFill>
                  <a:srgbClr val="4B4B4B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252525"/>
                </a:solidFill>
                <a:latin typeface="Wingdings"/>
                <a:cs typeface="Wingdings"/>
              </a:rPr>
              <a:t></a:t>
            </a:r>
            <a:r>
              <a:rPr sz="1800" spc="-10" dirty="0">
                <a:solidFill>
                  <a:srgbClr val="252525"/>
                </a:solidFill>
                <a:latin typeface="Arial"/>
                <a:cs typeface="Arial"/>
              </a:rPr>
              <a:t>8</a:t>
            </a:r>
            <a:endParaRPr sz="1800">
              <a:latin typeface="Arial"/>
              <a:cs typeface="Arial"/>
            </a:endParaRPr>
          </a:p>
          <a:p>
            <a:pPr lvl="1">
              <a:lnSpc>
                <a:spcPct val="100000"/>
              </a:lnSpc>
              <a:spcBef>
                <a:spcPts val="20"/>
              </a:spcBef>
              <a:buChar char=""/>
            </a:pPr>
            <a:endParaRPr sz="2650">
              <a:latin typeface="Arial"/>
              <a:cs typeface="Arial"/>
            </a:endParaRPr>
          </a:p>
          <a:p>
            <a:pPr marL="420370" indent="-344805">
              <a:lnSpc>
                <a:spcPct val="100000"/>
              </a:lnSpc>
              <a:buFont typeface="Wingdings"/>
              <a:buChar char=""/>
              <a:tabLst>
                <a:tab pos="420370" algn="l"/>
                <a:tab pos="421005" algn="l"/>
              </a:tabLst>
            </a:pPr>
            <a:r>
              <a:rPr sz="2000" b="1" spc="-10" dirty="0">
                <a:solidFill>
                  <a:srgbClr val="4B4B4B"/>
                </a:solidFill>
                <a:latin typeface="Arial"/>
                <a:cs typeface="Arial"/>
              </a:rPr>
              <a:t>Bir </a:t>
            </a:r>
            <a:r>
              <a:rPr sz="2000" b="1" spc="-15" dirty="0">
                <a:solidFill>
                  <a:srgbClr val="4B4B4B"/>
                </a:solidFill>
                <a:latin typeface="Arial"/>
                <a:cs typeface="Arial"/>
              </a:rPr>
              <a:t>Sayının </a:t>
            </a:r>
            <a:r>
              <a:rPr sz="2000" b="1" spc="-10" dirty="0">
                <a:solidFill>
                  <a:srgbClr val="4B4B4B"/>
                </a:solidFill>
                <a:latin typeface="Arial"/>
                <a:cs typeface="Arial"/>
              </a:rPr>
              <a:t>Karekökünü </a:t>
            </a:r>
            <a:r>
              <a:rPr sz="2000" b="1" spc="-20" dirty="0">
                <a:solidFill>
                  <a:srgbClr val="4B4B4B"/>
                </a:solidFill>
                <a:latin typeface="Arial"/>
                <a:cs typeface="Arial"/>
              </a:rPr>
              <a:t>Alma–</a:t>
            </a:r>
            <a:r>
              <a:rPr sz="2000" b="1" spc="200" dirty="0">
                <a:solidFill>
                  <a:srgbClr val="4B4B4B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4B4B4B"/>
                </a:solidFill>
                <a:latin typeface="Arial"/>
                <a:cs typeface="Arial"/>
              </a:rPr>
              <a:t>SQRT()</a:t>
            </a:r>
            <a:endParaRPr sz="2000">
              <a:latin typeface="Arial"/>
              <a:cs typeface="Arial"/>
            </a:endParaRPr>
          </a:p>
          <a:p>
            <a:pPr marL="819785" lvl="1" indent="-287020">
              <a:lnSpc>
                <a:spcPct val="100000"/>
              </a:lnSpc>
              <a:spcBef>
                <a:spcPts val="445"/>
              </a:spcBef>
              <a:buFont typeface="Wingdings"/>
              <a:buChar char=""/>
              <a:tabLst>
                <a:tab pos="820419" algn="l"/>
                <a:tab pos="2810510" algn="l"/>
              </a:tabLst>
            </a:pPr>
            <a:r>
              <a:rPr sz="1800" dirty="0">
                <a:solidFill>
                  <a:srgbClr val="006FC0"/>
                </a:solidFill>
                <a:latin typeface="Arial"/>
                <a:cs typeface="Arial"/>
              </a:rPr>
              <a:t>SELECT</a:t>
            </a:r>
            <a:r>
              <a:rPr sz="1800" spc="-20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EF34CC"/>
                </a:solidFill>
                <a:latin typeface="Arial"/>
                <a:cs typeface="Arial"/>
              </a:rPr>
              <a:t>SQRT</a:t>
            </a:r>
            <a:r>
              <a:rPr sz="1800" spc="-5" dirty="0">
                <a:solidFill>
                  <a:srgbClr val="252525"/>
                </a:solidFill>
                <a:latin typeface="Arial"/>
                <a:cs typeface="Arial"/>
              </a:rPr>
              <a:t>(4)	</a:t>
            </a:r>
            <a:r>
              <a:rPr sz="1800" spc="-10" dirty="0">
                <a:solidFill>
                  <a:srgbClr val="252525"/>
                </a:solidFill>
                <a:latin typeface="Wingdings"/>
                <a:cs typeface="Wingdings"/>
              </a:rPr>
              <a:t></a:t>
            </a:r>
            <a:r>
              <a:rPr sz="1800" spc="-10" dirty="0">
                <a:solidFill>
                  <a:srgbClr val="252525"/>
                </a:solidFill>
                <a:latin typeface="Arial"/>
                <a:cs typeface="Arial"/>
              </a:rPr>
              <a:t>2</a:t>
            </a:r>
            <a:endParaRPr sz="1800">
              <a:latin typeface="Arial"/>
              <a:cs typeface="Arial"/>
            </a:endParaRPr>
          </a:p>
          <a:p>
            <a:pPr lvl="1">
              <a:lnSpc>
                <a:spcPct val="100000"/>
              </a:lnSpc>
              <a:spcBef>
                <a:spcPts val="20"/>
              </a:spcBef>
              <a:buChar char=""/>
            </a:pPr>
            <a:endParaRPr sz="2650">
              <a:latin typeface="Arial"/>
              <a:cs typeface="Arial"/>
            </a:endParaRPr>
          </a:p>
          <a:p>
            <a:pPr marL="420370" indent="-344805">
              <a:lnSpc>
                <a:spcPct val="100000"/>
              </a:lnSpc>
              <a:buFont typeface="Wingdings"/>
              <a:buChar char=""/>
              <a:tabLst>
                <a:tab pos="420370" algn="l"/>
                <a:tab pos="421005" algn="l"/>
              </a:tabLst>
            </a:pPr>
            <a:r>
              <a:rPr sz="2000" b="1" spc="-10" dirty="0">
                <a:solidFill>
                  <a:srgbClr val="4B4B4B"/>
                </a:solidFill>
                <a:latin typeface="Arial"/>
                <a:cs typeface="Arial"/>
              </a:rPr>
              <a:t>Bir </a:t>
            </a:r>
            <a:r>
              <a:rPr sz="2000" b="1" spc="-15" dirty="0">
                <a:solidFill>
                  <a:srgbClr val="4B4B4B"/>
                </a:solidFill>
                <a:latin typeface="Arial"/>
                <a:cs typeface="Arial"/>
              </a:rPr>
              <a:t>Sayının </a:t>
            </a:r>
            <a:r>
              <a:rPr sz="2000" b="1" spc="-10" dirty="0">
                <a:solidFill>
                  <a:srgbClr val="4B4B4B"/>
                </a:solidFill>
                <a:latin typeface="Arial"/>
                <a:cs typeface="Arial"/>
              </a:rPr>
              <a:t>Başka Bir </a:t>
            </a:r>
            <a:r>
              <a:rPr sz="2000" b="1" spc="-20" dirty="0">
                <a:solidFill>
                  <a:srgbClr val="4B4B4B"/>
                </a:solidFill>
                <a:latin typeface="Arial"/>
                <a:cs typeface="Arial"/>
              </a:rPr>
              <a:t>Sayıya </a:t>
            </a:r>
            <a:r>
              <a:rPr sz="2000" b="1" spc="-5" dirty="0">
                <a:solidFill>
                  <a:srgbClr val="4B4B4B"/>
                </a:solidFill>
                <a:latin typeface="Arial"/>
                <a:cs typeface="Arial"/>
              </a:rPr>
              <a:t>Bölümünden </a:t>
            </a:r>
            <a:r>
              <a:rPr sz="2000" b="1" spc="-10" dirty="0">
                <a:solidFill>
                  <a:srgbClr val="4B4B4B"/>
                </a:solidFill>
                <a:latin typeface="Arial"/>
                <a:cs typeface="Arial"/>
              </a:rPr>
              <a:t>Kalanı </a:t>
            </a:r>
            <a:r>
              <a:rPr sz="2000" b="1" dirty="0">
                <a:solidFill>
                  <a:srgbClr val="4B4B4B"/>
                </a:solidFill>
                <a:latin typeface="Arial"/>
                <a:cs typeface="Arial"/>
              </a:rPr>
              <a:t>Bulma–</a:t>
            </a:r>
            <a:r>
              <a:rPr sz="2000" b="1" spc="275" dirty="0">
                <a:solidFill>
                  <a:srgbClr val="4B4B4B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4B4B4B"/>
                </a:solidFill>
                <a:latin typeface="Arial"/>
                <a:cs typeface="Arial"/>
              </a:rPr>
              <a:t>%</a:t>
            </a:r>
            <a:endParaRPr sz="2000">
              <a:latin typeface="Arial"/>
              <a:cs typeface="Arial"/>
            </a:endParaRPr>
          </a:p>
          <a:p>
            <a:pPr marL="819785" lvl="1" indent="-287020">
              <a:lnSpc>
                <a:spcPct val="100000"/>
              </a:lnSpc>
              <a:spcBef>
                <a:spcPts val="400"/>
              </a:spcBef>
              <a:buFont typeface="Wingdings"/>
              <a:buChar char=""/>
              <a:tabLst>
                <a:tab pos="820419" algn="l"/>
              </a:tabLst>
            </a:pPr>
            <a:r>
              <a:rPr sz="1600" b="1" dirty="0">
                <a:solidFill>
                  <a:srgbClr val="4B4B4B"/>
                </a:solidFill>
                <a:latin typeface="Arial"/>
                <a:cs typeface="Arial"/>
              </a:rPr>
              <a:t>Kullanımı </a:t>
            </a:r>
            <a:r>
              <a:rPr sz="1600" b="1" spc="5" dirty="0">
                <a:solidFill>
                  <a:srgbClr val="4B4B4B"/>
                </a:solidFill>
                <a:latin typeface="Arial"/>
                <a:cs typeface="Arial"/>
              </a:rPr>
              <a:t>X </a:t>
            </a:r>
            <a:r>
              <a:rPr sz="1600" spc="5" dirty="0">
                <a:solidFill>
                  <a:srgbClr val="4B4B4B"/>
                </a:solidFill>
                <a:latin typeface="Arial"/>
                <a:cs typeface="Arial"/>
              </a:rPr>
              <a:t>%</a:t>
            </a:r>
            <a:r>
              <a:rPr sz="1600" spc="-155" dirty="0">
                <a:solidFill>
                  <a:srgbClr val="4B4B4B"/>
                </a:solidFill>
                <a:latin typeface="Arial"/>
                <a:cs typeface="Arial"/>
              </a:rPr>
              <a:t> </a:t>
            </a:r>
            <a:r>
              <a:rPr sz="1600" b="1" spc="5" dirty="0">
                <a:solidFill>
                  <a:srgbClr val="4B4B4B"/>
                </a:solidFill>
                <a:latin typeface="Arial"/>
                <a:cs typeface="Arial"/>
              </a:rPr>
              <a:t>Y</a:t>
            </a:r>
            <a:endParaRPr sz="1600">
              <a:latin typeface="Arial"/>
              <a:cs typeface="Arial"/>
            </a:endParaRPr>
          </a:p>
          <a:p>
            <a:pPr marL="819785" lvl="1" indent="-287020">
              <a:lnSpc>
                <a:spcPct val="100000"/>
              </a:lnSpc>
              <a:spcBef>
                <a:spcPts val="420"/>
              </a:spcBef>
              <a:buFont typeface="Wingdings"/>
              <a:buChar char=""/>
              <a:tabLst>
                <a:tab pos="820419" algn="l"/>
                <a:tab pos="2734310" algn="l"/>
              </a:tabLst>
            </a:pPr>
            <a:r>
              <a:rPr sz="1800" dirty="0">
                <a:solidFill>
                  <a:srgbClr val="006FC0"/>
                </a:solidFill>
                <a:latin typeface="Arial"/>
                <a:cs typeface="Arial"/>
              </a:rPr>
              <a:t>SELECT </a:t>
            </a:r>
            <a:r>
              <a:rPr sz="1800" spc="-5" dirty="0">
                <a:solidFill>
                  <a:srgbClr val="252525"/>
                </a:solidFill>
                <a:latin typeface="Arial"/>
                <a:cs typeface="Arial"/>
              </a:rPr>
              <a:t>4</a:t>
            </a:r>
            <a:r>
              <a:rPr sz="1800" spc="-3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252525"/>
                </a:solidFill>
                <a:latin typeface="Arial"/>
                <a:cs typeface="Arial"/>
              </a:rPr>
              <a:t>%</a:t>
            </a:r>
            <a:r>
              <a:rPr sz="1800" spc="1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252525"/>
                </a:solidFill>
                <a:latin typeface="Arial"/>
                <a:cs typeface="Arial"/>
              </a:rPr>
              <a:t>2	</a:t>
            </a:r>
            <a:r>
              <a:rPr sz="1800" spc="-10" dirty="0">
                <a:solidFill>
                  <a:srgbClr val="252525"/>
                </a:solidFill>
                <a:latin typeface="Wingdings"/>
                <a:cs typeface="Wingdings"/>
              </a:rPr>
              <a:t></a:t>
            </a:r>
            <a:r>
              <a:rPr sz="1800" spc="-10" dirty="0">
                <a:solidFill>
                  <a:srgbClr val="252525"/>
                </a:solidFill>
                <a:latin typeface="Arial"/>
                <a:cs typeface="Arial"/>
              </a:rPr>
              <a:t>0</a:t>
            </a:r>
            <a:endParaRPr sz="1800">
              <a:latin typeface="Arial"/>
              <a:cs typeface="Arial"/>
            </a:endParaRPr>
          </a:p>
          <a:p>
            <a:pPr marL="819785" lvl="1" indent="-287020">
              <a:lnSpc>
                <a:spcPct val="100000"/>
              </a:lnSpc>
              <a:spcBef>
                <a:spcPts val="434"/>
              </a:spcBef>
              <a:buFont typeface="Wingdings"/>
              <a:buChar char=""/>
              <a:tabLst>
                <a:tab pos="820419" algn="l"/>
              </a:tabLst>
            </a:pPr>
            <a:r>
              <a:rPr sz="1800" dirty="0">
                <a:solidFill>
                  <a:srgbClr val="006FC0"/>
                </a:solidFill>
                <a:latin typeface="Arial"/>
                <a:cs typeface="Arial"/>
              </a:rPr>
              <a:t>SELECT </a:t>
            </a:r>
            <a:r>
              <a:rPr sz="1800" dirty="0">
                <a:solidFill>
                  <a:srgbClr val="252525"/>
                </a:solidFill>
                <a:latin typeface="Arial"/>
                <a:cs typeface="Arial"/>
              </a:rPr>
              <a:t>23 </a:t>
            </a:r>
            <a:r>
              <a:rPr sz="1800" spc="-5" dirty="0">
                <a:solidFill>
                  <a:srgbClr val="252525"/>
                </a:solidFill>
                <a:latin typeface="Arial"/>
                <a:cs typeface="Arial"/>
              </a:rPr>
              <a:t>% </a:t>
            </a:r>
            <a:r>
              <a:rPr sz="1800" dirty="0">
                <a:solidFill>
                  <a:srgbClr val="252525"/>
                </a:solidFill>
                <a:latin typeface="Arial"/>
                <a:cs typeface="Arial"/>
              </a:rPr>
              <a:t>10</a:t>
            </a:r>
            <a:r>
              <a:rPr sz="1800" spc="445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252525"/>
                </a:solidFill>
                <a:latin typeface="Wingdings"/>
                <a:cs typeface="Wingdings"/>
              </a:rPr>
              <a:t></a:t>
            </a:r>
            <a:r>
              <a:rPr sz="1800" spc="-10" dirty="0">
                <a:solidFill>
                  <a:srgbClr val="252525"/>
                </a:solidFill>
                <a:latin typeface="Arial"/>
                <a:cs typeface="Arial"/>
              </a:rPr>
              <a:t>3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Alt Bilgi Yer Tutucusu 6">
            <a:extLst>
              <a:ext uri="{FF2B5EF4-FFF2-40B4-BE49-F238E27FC236}">
                <a16:creationId xmlns:a16="http://schemas.microsoft.com/office/drawing/2014/main" id="{4F992272-D0AC-D13E-1846-53475AD596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tr-TR" sz="900" b="1">
                <a:solidFill>
                  <a:schemeClr val="accent5">
                    <a:lumMod val="50000"/>
                  </a:schemeClr>
                </a:solidFill>
              </a:rPr>
              <a:t>Adem AKKUŞ </a:t>
            </a:r>
            <a:r>
              <a:rPr lang="tr-TR" sz="900">
                <a:solidFill>
                  <a:schemeClr val="accent1">
                    <a:lumMod val="50000"/>
                  </a:schemeClr>
                </a:solidFill>
              </a:rPr>
              <a:t/>
            </a:r>
            <a:br>
              <a:rPr lang="tr-TR" sz="900">
                <a:solidFill>
                  <a:schemeClr val="accent1">
                    <a:lumMod val="50000"/>
                  </a:schemeClr>
                </a:solidFill>
              </a:rPr>
            </a:br>
            <a:r>
              <a:rPr lang="tr-TR" sz="1100" b="1">
                <a:solidFill>
                  <a:schemeClr val="accent5">
                    <a:lumMod val="50000"/>
                  </a:schemeClr>
                </a:solidFill>
              </a:rPr>
              <a:t>|</a:t>
            </a:r>
            <a:r>
              <a:rPr lang="tr-TR" sz="900">
                <a:solidFill>
                  <a:schemeClr val="accent1">
                    <a:lumMod val="50000"/>
                  </a:schemeClr>
                </a:solidFill>
              </a:rPr>
              <a:t> Bilgisayar Mühendisi </a:t>
            </a:r>
            <a:r>
              <a:rPr lang="tr-TR" sz="1100" b="1">
                <a:solidFill>
                  <a:schemeClr val="accent5">
                    <a:lumMod val="50000"/>
                  </a:schemeClr>
                </a:solidFill>
              </a:rPr>
              <a:t>|</a:t>
            </a:r>
            <a:r>
              <a:rPr lang="tr-TR" sz="900">
                <a:solidFill>
                  <a:schemeClr val="accent1">
                    <a:lumMod val="50000"/>
                  </a:schemeClr>
                </a:solidFill>
              </a:rPr>
              <a:t> Uzm. Bilişim Tekn. Öğrt. </a:t>
            </a:r>
            <a:r>
              <a:rPr lang="tr-TR" sz="1100" b="1">
                <a:solidFill>
                  <a:schemeClr val="accent5">
                    <a:lumMod val="50000"/>
                  </a:schemeClr>
                </a:solidFill>
              </a:rPr>
              <a:t>|</a:t>
            </a:r>
            <a:r>
              <a:rPr lang="tr-TR" sz="900">
                <a:solidFill>
                  <a:schemeClr val="accent1">
                    <a:lumMod val="50000"/>
                  </a:schemeClr>
                </a:solidFill>
              </a:rPr>
              <a:t> Eğitmen</a:t>
            </a:r>
            <a:endParaRPr lang="tr-TR" sz="900" dirty="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62711" y="1161666"/>
            <a:ext cx="7545705" cy="3594735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L="356870" indent="-344805">
              <a:lnSpc>
                <a:spcPct val="100000"/>
              </a:lnSpc>
              <a:spcBef>
                <a:spcPts val="585"/>
              </a:spcBef>
              <a:buFont typeface="Wingdings"/>
              <a:buChar char=""/>
              <a:tabLst>
                <a:tab pos="356870" algn="l"/>
                <a:tab pos="357505" algn="l"/>
              </a:tabLst>
            </a:pPr>
            <a:r>
              <a:rPr sz="2000" b="1" spc="-15" dirty="0">
                <a:solidFill>
                  <a:srgbClr val="4B4B4B"/>
                </a:solidFill>
                <a:latin typeface="Arial"/>
                <a:cs typeface="Arial"/>
              </a:rPr>
              <a:t>En </a:t>
            </a:r>
            <a:r>
              <a:rPr sz="2000" b="1" spc="-10" dirty="0">
                <a:solidFill>
                  <a:srgbClr val="4B4B4B"/>
                </a:solidFill>
                <a:latin typeface="Arial"/>
                <a:cs typeface="Arial"/>
              </a:rPr>
              <a:t>Yakın </a:t>
            </a:r>
            <a:r>
              <a:rPr sz="2000" b="1" spc="-15" dirty="0">
                <a:solidFill>
                  <a:srgbClr val="4B4B4B"/>
                </a:solidFill>
                <a:latin typeface="Arial"/>
                <a:cs typeface="Arial"/>
              </a:rPr>
              <a:t>Tamsayıya </a:t>
            </a:r>
            <a:r>
              <a:rPr sz="2000" b="1" spc="-5" dirty="0">
                <a:solidFill>
                  <a:srgbClr val="4B4B4B"/>
                </a:solidFill>
                <a:latin typeface="Arial"/>
                <a:cs typeface="Arial"/>
              </a:rPr>
              <a:t>Yuvarlama–</a:t>
            </a:r>
            <a:r>
              <a:rPr sz="2000" b="1" spc="110" dirty="0">
                <a:solidFill>
                  <a:srgbClr val="4B4B4B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4B4B4B"/>
                </a:solidFill>
                <a:latin typeface="Arial"/>
                <a:cs typeface="Arial"/>
              </a:rPr>
              <a:t>ROUND()</a:t>
            </a:r>
            <a:endParaRPr sz="2000">
              <a:latin typeface="Arial"/>
              <a:cs typeface="Arial"/>
            </a:endParaRPr>
          </a:p>
          <a:p>
            <a:pPr marL="756285" marR="5080" lvl="1" indent="-287020">
              <a:lnSpc>
                <a:spcPct val="100000"/>
              </a:lnSpc>
              <a:spcBef>
                <a:spcPts val="440"/>
              </a:spcBef>
              <a:buFont typeface="Wingdings"/>
              <a:buChar char=""/>
              <a:tabLst>
                <a:tab pos="756920" algn="l"/>
              </a:tabLst>
            </a:pPr>
            <a:r>
              <a:rPr sz="1800" spc="-10" dirty="0">
                <a:solidFill>
                  <a:srgbClr val="252525"/>
                </a:solidFill>
                <a:latin typeface="Arial"/>
                <a:cs typeface="Arial"/>
              </a:rPr>
              <a:t>ROUND() </a:t>
            </a:r>
            <a:r>
              <a:rPr sz="1800" dirty="0">
                <a:solidFill>
                  <a:srgbClr val="252525"/>
                </a:solidFill>
                <a:latin typeface="Arial"/>
                <a:cs typeface="Arial"/>
              </a:rPr>
              <a:t>aldığı ondalık değeri aldığı </a:t>
            </a:r>
            <a:r>
              <a:rPr sz="1800" spc="5" dirty="0">
                <a:solidFill>
                  <a:srgbClr val="252525"/>
                </a:solidFill>
                <a:latin typeface="Arial"/>
                <a:cs typeface="Arial"/>
              </a:rPr>
              <a:t>basamak </a:t>
            </a:r>
            <a:r>
              <a:rPr sz="1800" dirty="0">
                <a:solidFill>
                  <a:srgbClr val="252525"/>
                </a:solidFill>
                <a:latin typeface="Arial"/>
                <a:cs typeface="Arial"/>
              </a:rPr>
              <a:t>sayısına göre</a:t>
            </a:r>
            <a:r>
              <a:rPr sz="1800" spc="-24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800" spc="5" dirty="0">
                <a:solidFill>
                  <a:srgbClr val="252525"/>
                </a:solidFill>
                <a:latin typeface="Arial"/>
                <a:cs typeface="Arial"/>
              </a:rPr>
              <a:t>aşağı  </a:t>
            </a:r>
            <a:r>
              <a:rPr sz="1800" spc="-10" dirty="0">
                <a:solidFill>
                  <a:srgbClr val="252525"/>
                </a:solidFill>
                <a:latin typeface="Arial"/>
                <a:cs typeface="Arial"/>
              </a:rPr>
              <a:t>veya </a:t>
            </a:r>
            <a:r>
              <a:rPr sz="1800" dirty="0">
                <a:solidFill>
                  <a:srgbClr val="252525"/>
                </a:solidFill>
                <a:latin typeface="Arial"/>
                <a:cs typeface="Arial"/>
              </a:rPr>
              <a:t>yukarı</a:t>
            </a:r>
            <a:r>
              <a:rPr sz="1800" spc="-3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252525"/>
                </a:solidFill>
                <a:latin typeface="Arial"/>
                <a:cs typeface="Arial"/>
              </a:rPr>
              <a:t>yuvarlar.</a:t>
            </a:r>
            <a:endParaRPr sz="180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spcBef>
                <a:spcPts val="434"/>
              </a:spcBef>
              <a:buFont typeface="Wingdings"/>
              <a:buChar char=""/>
              <a:tabLst>
                <a:tab pos="756920" algn="l"/>
              </a:tabLst>
            </a:pPr>
            <a:r>
              <a:rPr sz="1800" dirty="0">
                <a:solidFill>
                  <a:srgbClr val="252525"/>
                </a:solidFill>
                <a:latin typeface="Arial"/>
                <a:cs typeface="Arial"/>
              </a:rPr>
              <a:t>Kullanımı </a:t>
            </a:r>
            <a:r>
              <a:rPr sz="1800" spc="-5" dirty="0">
                <a:solidFill>
                  <a:srgbClr val="252525"/>
                </a:solidFill>
                <a:latin typeface="Arial"/>
                <a:cs typeface="Arial"/>
              </a:rPr>
              <a:t>ROUND(ondalık_değer,</a:t>
            </a:r>
            <a:r>
              <a:rPr sz="1800" spc="-114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52525"/>
                </a:solidFill>
                <a:latin typeface="Arial"/>
                <a:cs typeface="Arial"/>
              </a:rPr>
              <a:t>basamakSayısı)</a:t>
            </a:r>
            <a:endParaRPr sz="1800">
              <a:latin typeface="Arial"/>
              <a:cs typeface="Arial"/>
            </a:endParaRPr>
          </a:p>
          <a:p>
            <a:pPr lvl="1">
              <a:lnSpc>
                <a:spcPct val="100000"/>
              </a:lnSpc>
              <a:spcBef>
                <a:spcPts val="35"/>
              </a:spcBef>
              <a:buChar char=""/>
            </a:pPr>
            <a:endParaRPr sz="235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buFont typeface="Wingdings"/>
              <a:buChar char=""/>
              <a:tabLst>
                <a:tab pos="756920" algn="l"/>
                <a:tab pos="3585210" algn="l"/>
              </a:tabLst>
            </a:pPr>
            <a:r>
              <a:rPr sz="1800" spc="-5" dirty="0">
                <a:solidFill>
                  <a:srgbClr val="006FC0"/>
                </a:solidFill>
                <a:latin typeface="Arial"/>
                <a:cs typeface="Arial"/>
              </a:rPr>
              <a:t>SELECT</a:t>
            </a:r>
            <a:r>
              <a:rPr sz="1800" spc="15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EF34CC"/>
                </a:solidFill>
                <a:latin typeface="Arial"/>
                <a:cs typeface="Arial"/>
              </a:rPr>
              <a:t>ROUND</a:t>
            </a:r>
            <a:r>
              <a:rPr sz="1800" spc="-5" dirty="0">
                <a:solidFill>
                  <a:srgbClr val="252525"/>
                </a:solidFill>
                <a:latin typeface="Arial"/>
                <a:cs typeface="Arial"/>
              </a:rPr>
              <a:t>(2.5,0)	</a:t>
            </a:r>
            <a:r>
              <a:rPr sz="1800" spc="-10" dirty="0">
                <a:solidFill>
                  <a:srgbClr val="252525"/>
                </a:solidFill>
                <a:latin typeface="Wingdings"/>
                <a:cs typeface="Wingdings"/>
              </a:rPr>
              <a:t></a:t>
            </a:r>
            <a:r>
              <a:rPr sz="1800" spc="-10" dirty="0">
                <a:solidFill>
                  <a:srgbClr val="252525"/>
                </a:solidFill>
                <a:latin typeface="Arial"/>
                <a:cs typeface="Arial"/>
              </a:rPr>
              <a:t>3</a:t>
            </a:r>
            <a:endParaRPr sz="180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spcBef>
                <a:spcPts val="430"/>
              </a:spcBef>
              <a:buFont typeface="Wingdings"/>
              <a:buChar char=""/>
              <a:tabLst>
                <a:tab pos="756920" algn="l"/>
                <a:tab pos="3585210" algn="l"/>
              </a:tabLst>
            </a:pPr>
            <a:r>
              <a:rPr sz="1800" dirty="0">
                <a:solidFill>
                  <a:srgbClr val="006FC0"/>
                </a:solidFill>
                <a:latin typeface="Arial"/>
                <a:cs typeface="Arial"/>
              </a:rPr>
              <a:t>SELECT</a:t>
            </a:r>
            <a:r>
              <a:rPr sz="1800" spc="-5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EF34CC"/>
                </a:solidFill>
                <a:latin typeface="Arial"/>
                <a:cs typeface="Arial"/>
              </a:rPr>
              <a:t>ROUND</a:t>
            </a:r>
            <a:r>
              <a:rPr sz="1800" spc="15" dirty="0">
                <a:solidFill>
                  <a:srgbClr val="EF34CC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52525"/>
                </a:solidFill>
                <a:latin typeface="Arial"/>
                <a:cs typeface="Arial"/>
              </a:rPr>
              <a:t>(2.4,0)	</a:t>
            </a:r>
            <a:r>
              <a:rPr sz="1800" spc="-10" dirty="0">
                <a:solidFill>
                  <a:srgbClr val="252525"/>
                </a:solidFill>
                <a:latin typeface="Wingdings"/>
                <a:cs typeface="Wingdings"/>
              </a:rPr>
              <a:t></a:t>
            </a:r>
            <a:r>
              <a:rPr sz="1800" spc="-10" dirty="0">
                <a:solidFill>
                  <a:srgbClr val="252525"/>
                </a:solidFill>
                <a:latin typeface="Arial"/>
                <a:cs typeface="Arial"/>
              </a:rPr>
              <a:t>2</a:t>
            </a:r>
            <a:endParaRPr sz="180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spcBef>
                <a:spcPts val="434"/>
              </a:spcBef>
              <a:buFont typeface="Wingdings"/>
              <a:buChar char=""/>
              <a:tabLst>
                <a:tab pos="756920" algn="l"/>
                <a:tab pos="3585210" algn="l"/>
              </a:tabLst>
            </a:pPr>
            <a:r>
              <a:rPr sz="1800" spc="-5" dirty="0">
                <a:solidFill>
                  <a:srgbClr val="006FC0"/>
                </a:solidFill>
                <a:latin typeface="Arial"/>
                <a:cs typeface="Arial"/>
              </a:rPr>
              <a:t>SELECT</a:t>
            </a:r>
            <a:r>
              <a:rPr sz="1800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EF34CC"/>
                </a:solidFill>
                <a:latin typeface="Arial"/>
                <a:cs typeface="Arial"/>
              </a:rPr>
              <a:t>ROUND</a:t>
            </a:r>
            <a:r>
              <a:rPr sz="1800" spc="25" dirty="0">
                <a:solidFill>
                  <a:srgbClr val="EF34CC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52525"/>
                </a:solidFill>
                <a:latin typeface="Arial"/>
                <a:cs typeface="Arial"/>
              </a:rPr>
              <a:t>(2.47,1)	</a:t>
            </a:r>
            <a:r>
              <a:rPr sz="1800" spc="-5" dirty="0">
                <a:solidFill>
                  <a:srgbClr val="252525"/>
                </a:solidFill>
                <a:latin typeface="Wingdings"/>
                <a:cs typeface="Wingdings"/>
              </a:rPr>
              <a:t></a:t>
            </a:r>
            <a:r>
              <a:rPr sz="1800" spc="-5" dirty="0">
                <a:solidFill>
                  <a:srgbClr val="252525"/>
                </a:solidFill>
                <a:latin typeface="Arial"/>
                <a:cs typeface="Arial"/>
              </a:rPr>
              <a:t>2.5</a:t>
            </a:r>
            <a:endParaRPr sz="180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spcBef>
                <a:spcPts val="434"/>
              </a:spcBef>
              <a:buFont typeface="Wingdings"/>
              <a:buChar char=""/>
              <a:tabLst>
                <a:tab pos="756920" algn="l"/>
                <a:tab pos="3585210" algn="l"/>
              </a:tabLst>
            </a:pPr>
            <a:r>
              <a:rPr sz="1800" dirty="0">
                <a:solidFill>
                  <a:srgbClr val="006FC0"/>
                </a:solidFill>
                <a:latin typeface="Arial"/>
                <a:cs typeface="Arial"/>
              </a:rPr>
              <a:t>SELECT</a:t>
            </a:r>
            <a:r>
              <a:rPr sz="1800" spc="-5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EF34CC"/>
                </a:solidFill>
                <a:latin typeface="Arial"/>
                <a:cs typeface="Arial"/>
              </a:rPr>
              <a:t>ROUND</a:t>
            </a:r>
            <a:r>
              <a:rPr sz="1800" spc="15" dirty="0">
                <a:solidFill>
                  <a:srgbClr val="EF34CC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52525"/>
                </a:solidFill>
                <a:latin typeface="Arial"/>
                <a:cs typeface="Arial"/>
              </a:rPr>
              <a:t>(2.44,1)	</a:t>
            </a:r>
            <a:r>
              <a:rPr sz="1800" spc="-5" dirty="0">
                <a:solidFill>
                  <a:srgbClr val="252525"/>
                </a:solidFill>
                <a:latin typeface="Wingdings"/>
                <a:cs typeface="Wingdings"/>
              </a:rPr>
              <a:t></a:t>
            </a:r>
            <a:r>
              <a:rPr sz="1800" spc="-5" dirty="0">
                <a:solidFill>
                  <a:srgbClr val="252525"/>
                </a:solidFill>
                <a:latin typeface="Arial"/>
                <a:cs typeface="Arial"/>
              </a:rPr>
              <a:t>2.4</a:t>
            </a:r>
            <a:endParaRPr sz="180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spcBef>
                <a:spcPts val="434"/>
              </a:spcBef>
              <a:buFont typeface="Wingdings"/>
              <a:buChar char=""/>
              <a:tabLst>
                <a:tab pos="756920" algn="l"/>
              </a:tabLst>
            </a:pPr>
            <a:r>
              <a:rPr sz="1800" spc="-5" dirty="0">
                <a:solidFill>
                  <a:srgbClr val="006FC0"/>
                </a:solidFill>
                <a:latin typeface="Arial"/>
                <a:cs typeface="Arial"/>
              </a:rPr>
              <a:t>SELECT </a:t>
            </a:r>
            <a:r>
              <a:rPr sz="1800" spc="-10" dirty="0">
                <a:solidFill>
                  <a:srgbClr val="EF34CC"/>
                </a:solidFill>
                <a:latin typeface="Arial"/>
                <a:cs typeface="Arial"/>
              </a:rPr>
              <a:t>ROUND </a:t>
            </a:r>
            <a:r>
              <a:rPr sz="1800" dirty="0">
                <a:solidFill>
                  <a:srgbClr val="252525"/>
                </a:solidFill>
                <a:latin typeface="Arial"/>
                <a:cs typeface="Arial"/>
              </a:rPr>
              <a:t>(2.018,2)</a:t>
            </a:r>
            <a:r>
              <a:rPr sz="1800" spc="-45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252525"/>
                </a:solidFill>
                <a:latin typeface="Wingdings"/>
                <a:cs typeface="Wingdings"/>
              </a:rPr>
              <a:t></a:t>
            </a:r>
            <a:r>
              <a:rPr sz="1800" spc="-5" dirty="0">
                <a:solidFill>
                  <a:srgbClr val="252525"/>
                </a:solidFill>
                <a:latin typeface="Arial"/>
                <a:cs typeface="Arial"/>
              </a:rPr>
              <a:t>2.02</a:t>
            </a:r>
            <a:endParaRPr sz="180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spcBef>
                <a:spcPts val="430"/>
              </a:spcBef>
              <a:buFont typeface="Wingdings"/>
              <a:buChar char=""/>
              <a:tabLst>
                <a:tab pos="756920" algn="l"/>
              </a:tabLst>
            </a:pPr>
            <a:r>
              <a:rPr sz="1800" dirty="0">
                <a:solidFill>
                  <a:srgbClr val="006FC0"/>
                </a:solidFill>
                <a:latin typeface="Arial"/>
                <a:cs typeface="Arial"/>
              </a:rPr>
              <a:t>SELECT </a:t>
            </a:r>
            <a:r>
              <a:rPr sz="1800" spc="-10" dirty="0">
                <a:solidFill>
                  <a:srgbClr val="EF34CC"/>
                </a:solidFill>
                <a:latin typeface="Arial"/>
                <a:cs typeface="Arial"/>
              </a:rPr>
              <a:t>ROUND </a:t>
            </a:r>
            <a:r>
              <a:rPr sz="1800" dirty="0">
                <a:solidFill>
                  <a:srgbClr val="252525"/>
                </a:solidFill>
                <a:latin typeface="Arial"/>
                <a:cs typeface="Arial"/>
              </a:rPr>
              <a:t>(2.011,2)</a:t>
            </a:r>
            <a:r>
              <a:rPr sz="1800" spc="455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252525"/>
                </a:solidFill>
                <a:latin typeface="Wingdings"/>
                <a:cs typeface="Wingdings"/>
              </a:rPr>
              <a:t></a:t>
            </a:r>
            <a:r>
              <a:rPr sz="1800" spc="-5" dirty="0">
                <a:solidFill>
                  <a:srgbClr val="252525"/>
                </a:solidFill>
                <a:latin typeface="Arial"/>
                <a:cs typeface="Arial"/>
              </a:rPr>
              <a:t>2.01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23850">
              <a:lnSpc>
                <a:spcPct val="100000"/>
              </a:lnSpc>
              <a:spcBef>
                <a:spcPts val="100"/>
              </a:spcBef>
            </a:pPr>
            <a:r>
              <a:rPr spc="-15" dirty="0"/>
              <a:t>Sayısal </a:t>
            </a:r>
            <a:r>
              <a:rPr spc="-10" dirty="0"/>
              <a:t>Değerler </a:t>
            </a:r>
            <a:r>
              <a:rPr dirty="0"/>
              <a:t>İçin </a:t>
            </a:r>
            <a:r>
              <a:rPr spc="-10" dirty="0"/>
              <a:t>Fonksiyonlar</a:t>
            </a:r>
            <a:r>
              <a:rPr spc="160" dirty="0"/>
              <a:t> </a:t>
            </a:r>
            <a:r>
              <a:rPr dirty="0"/>
              <a:t>-2</a:t>
            </a:r>
          </a:p>
        </p:txBody>
      </p:sp>
      <p:sp>
        <p:nvSpPr>
          <p:cNvPr id="7" name="Alt Bilgi Yer Tutucusu 6">
            <a:extLst>
              <a:ext uri="{FF2B5EF4-FFF2-40B4-BE49-F238E27FC236}">
                <a16:creationId xmlns:a16="http://schemas.microsoft.com/office/drawing/2014/main" id="{9EE7A2B2-0738-BE83-D445-0ED7C19FA2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tr-TR" sz="900" b="1">
                <a:solidFill>
                  <a:schemeClr val="accent5">
                    <a:lumMod val="50000"/>
                  </a:schemeClr>
                </a:solidFill>
              </a:rPr>
              <a:t>Adem AKKUŞ </a:t>
            </a:r>
            <a:r>
              <a:rPr lang="tr-TR" sz="900">
                <a:solidFill>
                  <a:schemeClr val="accent1">
                    <a:lumMod val="50000"/>
                  </a:schemeClr>
                </a:solidFill>
              </a:rPr>
              <a:t/>
            </a:r>
            <a:br>
              <a:rPr lang="tr-TR" sz="900">
                <a:solidFill>
                  <a:schemeClr val="accent1">
                    <a:lumMod val="50000"/>
                  </a:schemeClr>
                </a:solidFill>
              </a:rPr>
            </a:br>
            <a:r>
              <a:rPr lang="tr-TR" sz="1100" b="1">
                <a:solidFill>
                  <a:schemeClr val="accent5">
                    <a:lumMod val="50000"/>
                  </a:schemeClr>
                </a:solidFill>
              </a:rPr>
              <a:t>|</a:t>
            </a:r>
            <a:r>
              <a:rPr lang="tr-TR" sz="900">
                <a:solidFill>
                  <a:schemeClr val="accent1">
                    <a:lumMod val="50000"/>
                  </a:schemeClr>
                </a:solidFill>
              </a:rPr>
              <a:t> Bilgisayar Mühendisi </a:t>
            </a:r>
            <a:r>
              <a:rPr lang="tr-TR" sz="1100" b="1">
                <a:solidFill>
                  <a:schemeClr val="accent5">
                    <a:lumMod val="50000"/>
                  </a:schemeClr>
                </a:solidFill>
              </a:rPr>
              <a:t>|</a:t>
            </a:r>
            <a:r>
              <a:rPr lang="tr-TR" sz="900">
                <a:solidFill>
                  <a:schemeClr val="accent1">
                    <a:lumMod val="50000"/>
                  </a:schemeClr>
                </a:solidFill>
              </a:rPr>
              <a:t> Uzm. Bilişim Tekn. Öğrt. </a:t>
            </a:r>
            <a:r>
              <a:rPr lang="tr-TR" sz="1100" b="1">
                <a:solidFill>
                  <a:schemeClr val="accent5">
                    <a:lumMod val="50000"/>
                  </a:schemeClr>
                </a:solidFill>
              </a:rPr>
              <a:t>|</a:t>
            </a:r>
            <a:r>
              <a:rPr lang="tr-TR" sz="900">
                <a:solidFill>
                  <a:schemeClr val="accent1">
                    <a:lumMod val="50000"/>
                  </a:schemeClr>
                </a:solidFill>
              </a:rPr>
              <a:t> Eğitmen</a:t>
            </a:r>
            <a:endParaRPr lang="tr-TR" sz="9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2000" y="533400"/>
            <a:ext cx="7813660" cy="68929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tr-TR" sz="4400" spc="-5" dirty="0" err="1">
                <a:solidFill>
                  <a:srgbClr val="4B4B4B"/>
                </a:solidFill>
              </a:rPr>
              <a:t>Veritabanı</a:t>
            </a:r>
            <a:r>
              <a:rPr lang="tr-TR" sz="4400" spc="-5" dirty="0">
                <a:solidFill>
                  <a:srgbClr val="4B4B4B"/>
                </a:solidFill>
              </a:rPr>
              <a:t> </a:t>
            </a:r>
            <a:r>
              <a:rPr lang="tr-TR" sz="4400" spc="-5" dirty="0" err="1">
                <a:solidFill>
                  <a:srgbClr val="4B4B4B"/>
                </a:solidFill>
              </a:rPr>
              <a:t>Backup</a:t>
            </a:r>
            <a:r>
              <a:rPr lang="tr-TR" sz="4400" spc="-5" dirty="0">
                <a:solidFill>
                  <a:srgbClr val="4B4B4B"/>
                </a:solidFill>
              </a:rPr>
              <a:t> Alma</a:t>
            </a:r>
            <a:endParaRPr sz="4400" dirty="0">
              <a:solidFill>
                <a:srgbClr val="4B4B4B"/>
              </a:solidFill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68340" y="1143000"/>
            <a:ext cx="8007320" cy="187359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065" algn="just">
              <a:lnSpc>
                <a:spcPct val="100000"/>
              </a:lnSpc>
              <a:spcBef>
                <a:spcPts val="110"/>
              </a:spcBef>
              <a:tabLst>
                <a:tab pos="356870" algn="l"/>
                <a:tab pos="357505" algn="l"/>
              </a:tabLst>
            </a:pPr>
            <a:r>
              <a:rPr lang="tr-TR" sz="2000" dirty="0">
                <a:latin typeface="Arial"/>
                <a:cs typeface="Arial"/>
              </a:rPr>
              <a:t>4. </a:t>
            </a:r>
            <a:r>
              <a:rPr lang="tr-TR" sz="2000" b="1" dirty="0" err="1">
                <a:latin typeface="Arial"/>
                <a:cs typeface="Arial"/>
              </a:rPr>
              <a:t>Destination</a:t>
            </a:r>
            <a:r>
              <a:rPr lang="tr-TR" sz="2000" dirty="0">
                <a:latin typeface="Arial"/>
                <a:cs typeface="Arial"/>
              </a:rPr>
              <a:t> (Hedef) altında , yedeklemenizin yolunun doğru olduğunu onaylayın. Yolu değiştirmeniz gerekirse, mevcut yolu kaldırmak için </a:t>
            </a:r>
            <a:r>
              <a:rPr lang="tr-TR" sz="2000" b="1" dirty="0" err="1">
                <a:latin typeface="Arial"/>
                <a:cs typeface="Arial"/>
              </a:rPr>
              <a:t>Remove</a:t>
            </a:r>
            <a:r>
              <a:rPr lang="tr-TR" sz="2000" dirty="0">
                <a:latin typeface="Arial"/>
                <a:cs typeface="Arial"/>
              </a:rPr>
              <a:t> (Kaldır) seçin ve ardından yeni bir yol yazmak için </a:t>
            </a:r>
            <a:r>
              <a:rPr lang="tr-TR" sz="2000" b="1" dirty="0" err="1">
                <a:latin typeface="Arial"/>
                <a:cs typeface="Arial"/>
              </a:rPr>
              <a:t>Add</a:t>
            </a:r>
            <a:r>
              <a:rPr lang="tr-TR" sz="2000" dirty="0">
                <a:latin typeface="Arial"/>
                <a:cs typeface="Arial"/>
              </a:rPr>
              <a:t> (Ekle) seçin . Belirli bir dosyaya gitmek için üç noktayı kullanabilirsiniz.</a:t>
            </a:r>
          </a:p>
          <a:p>
            <a:pPr marL="12065" algn="just">
              <a:lnSpc>
                <a:spcPct val="100000"/>
              </a:lnSpc>
              <a:spcBef>
                <a:spcPts val="110"/>
              </a:spcBef>
              <a:tabLst>
                <a:tab pos="356870" algn="l"/>
                <a:tab pos="357505" algn="l"/>
              </a:tabLst>
            </a:pPr>
            <a:r>
              <a:rPr lang="tr-TR" sz="2000" dirty="0">
                <a:latin typeface="Arial"/>
                <a:cs typeface="Arial"/>
              </a:rPr>
              <a:t>5. </a:t>
            </a:r>
            <a:r>
              <a:rPr lang="tr-TR" sz="2000" dirty="0" err="1">
                <a:latin typeface="Arial"/>
                <a:cs typeface="Arial"/>
              </a:rPr>
              <a:t>Veritabanınızın</a:t>
            </a:r>
            <a:r>
              <a:rPr lang="tr-TR" sz="2000" dirty="0">
                <a:latin typeface="Arial"/>
                <a:cs typeface="Arial"/>
              </a:rPr>
              <a:t> yedeğini almak için </a:t>
            </a:r>
            <a:r>
              <a:rPr lang="tr-TR" sz="2000" b="1" dirty="0">
                <a:latin typeface="Arial"/>
                <a:cs typeface="Arial"/>
              </a:rPr>
              <a:t>OK</a:t>
            </a:r>
            <a:r>
              <a:rPr lang="tr-TR" sz="2000" dirty="0">
                <a:latin typeface="Arial"/>
                <a:cs typeface="Arial"/>
              </a:rPr>
              <a:t> (Tamam) seçin ..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7" name="Alt Bilgi Yer Tutucusu 6">
            <a:extLst>
              <a:ext uri="{FF2B5EF4-FFF2-40B4-BE49-F238E27FC236}">
                <a16:creationId xmlns:a16="http://schemas.microsoft.com/office/drawing/2014/main" id="{8FABEA42-E1CE-C27B-0492-EC5729326AA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tr-TR" sz="900" b="1">
                <a:solidFill>
                  <a:schemeClr val="accent5">
                    <a:lumMod val="50000"/>
                  </a:schemeClr>
                </a:solidFill>
              </a:rPr>
              <a:t>Adem AKKUŞ </a:t>
            </a:r>
            <a:r>
              <a:rPr lang="tr-TR" sz="900">
                <a:solidFill>
                  <a:schemeClr val="accent1">
                    <a:lumMod val="50000"/>
                  </a:schemeClr>
                </a:solidFill>
              </a:rPr>
              <a:t/>
            </a:r>
            <a:br>
              <a:rPr lang="tr-TR" sz="900">
                <a:solidFill>
                  <a:schemeClr val="accent1">
                    <a:lumMod val="50000"/>
                  </a:schemeClr>
                </a:solidFill>
              </a:rPr>
            </a:br>
            <a:r>
              <a:rPr lang="tr-TR" sz="1100" b="1">
                <a:solidFill>
                  <a:schemeClr val="accent5">
                    <a:lumMod val="50000"/>
                  </a:schemeClr>
                </a:solidFill>
              </a:rPr>
              <a:t>|</a:t>
            </a:r>
            <a:r>
              <a:rPr lang="tr-TR" sz="900">
                <a:solidFill>
                  <a:schemeClr val="accent1">
                    <a:lumMod val="50000"/>
                  </a:schemeClr>
                </a:solidFill>
              </a:rPr>
              <a:t> Bilgisayar Mühendisi </a:t>
            </a:r>
            <a:r>
              <a:rPr lang="tr-TR" sz="1100" b="1">
                <a:solidFill>
                  <a:schemeClr val="accent5">
                    <a:lumMod val="50000"/>
                  </a:schemeClr>
                </a:solidFill>
              </a:rPr>
              <a:t>|</a:t>
            </a:r>
            <a:r>
              <a:rPr lang="tr-TR" sz="900">
                <a:solidFill>
                  <a:schemeClr val="accent1">
                    <a:lumMod val="50000"/>
                  </a:schemeClr>
                </a:solidFill>
              </a:rPr>
              <a:t> Uzm. Bilişim Tekn. Öğrt. </a:t>
            </a:r>
            <a:r>
              <a:rPr lang="tr-TR" sz="1100" b="1">
                <a:solidFill>
                  <a:schemeClr val="accent5">
                    <a:lumMod val="50000"/>
                  </a:schemeClr>
                </a:solidFill>
              </a:rPr>
              <a:t>|</a:t>
            </a:r>
            <a:r>
              <a:rPr lang="tr-TR" sz="900">
                <a:solidFill>
                  <a:schemeClr val="accent1">
                    <a:lumMod val="50000"/>
                  </a:schemeClr>
                </a:solidFill>
              </a:rPr>
              <a:t> Eğitmen</a:t>
            </a:r>
            <a:endParaRPr lang="tr-TR" sz="900" dirty="0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2720F154-3BC5-6043-1CBA-51E049FBF2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201" y="3048000"/>
            <a:ext cx="4800600" cy="33645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7526532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62711" y="1161666"/>
            <a:ext cx="6754495" cy="3649979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L="356870" indent="-344805">
              <a:lnSpc>
                <a:spcPct val="100000"/>
              </a:lnSpc>
              <a:spcBef>
                <a:spcPts val="585"/>
              </a:spcBef>
              <a:buFont typeface="Wingdings"/>
              <a:buChar char=""/>
              <a:tabLst>
                <a:tab pos="356870" algn="l"/>
                <a:tab pos="357505" algn="l"/>
              </a:tabLst>
            </a:pPr>
            <a:r>
              <a:rPr sz="2000" b="1" spc="-25" dirty="0">
                <a:solidFill>
                  <a:srgbClr val="4B4B4B"/>
                </a:solidFill>
                <a:latin typeface="Arial"/>
                <a:cs typeface="Arial"/>
              </a:rPr>
              <a:t>Aşağı </a:t>
            </a:r>
            <a:r>
              <a:rPr sz="2000" b="1" dirty="0">
                <a:solidFill>
                  <a:srgbClr val="4B4B4B"/>
                </a:solidFill>
                <a:latin typeface="Arial"/>
                <a:cs typeface="Arial"/>
              </a:rPr>
              <a:t>ve </a:t>
            </a:r>
            <a:r>
              <a:rPr sz="2000" b="1" spc="-10" dirty="0">
                <a:solidFill>
                  <a:srgbClr val="4B4B4B"/>
                </a:solidFill>
                <a:latin typeface="Arial"/>
                <a:cs typeface="Arial"/>
              </a:rPr>
              <a:t>Yukarı </a:t>
            </a:r>
            <a:r>
              <a:rPr sz="2000" b="1" spc="-5" dirty="0">
                <a:solidFill>
                  <a:srgbClr val="4B4B4B"/>
                </a:solidFill>
                <a:latin typeface="Arial"/>
                <a:cs typeface="Arial"/>
              </a:rPr>
              <a:t>Yuvarlama– FLOOR() </a:t>
            </a:r>
            <a:r>
              <a:rPr sz="2000" b="1" dirty="0">
                <a:solidFill>
                  <a:srgbClr val="4B4B4B"/>
                </a:solidFill>
                <a:latin typeface="Arial"/>
                <a:cs typeface="Arial"/>
              </a:rPr>
              <a:t>ve</a:t>
            </a:r>
            <a:r>
              <a:rPr sz="2000" b="1" spc="45" dirty="0">
                <a:solidFill>
                  <a:srgbClr val="4B4B4B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4B4B4B"/>
                </a:solidFill>
                <a:latin typeface="Arial"/>
                <a:cs typeface="Arial"/>
              </a:rPr>
              <a:t>CEILING()</a:t>
            </a:r>
            <a:endParaRPr sz="200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spcBef>
                <a:spcPts val="440"/>
              </a:spcBef>
              <a:buFont typeface="Wingdings"/>
              <a:buChar char=""/>
              <a:tabLst>
                <a:tab pos="756920" algn="l"/>
              </a:tabLst>
            </a:pPr>
            <a:r>
              <a:rPr sz="1800" spc="-5" dirty="0">
                <a:solidFill>
                  <a:srgbClr val="252525"/>
                </a:solidFill>
                <a:latin typeface="Arial"/>
                <a:cs typeface="Arial"/>
              </a:rPr>
              <a:t>FLOOR() </a:t>
            </a:r>
            <a:r>
              <a:rPr sz="1800" dirty="0">
                <a:solidFill>
                  <a:srgbClr val="252525"/>
                </a:solidFill>
                <a:latin typeface="Arial"/>
                <a:cs typeface="Arial"/>
              </a:rPr>
              <a:t>aldığı ondalık değeri her </a:t>
            </a:r>
            <a:r>
              <a:rPr sz="1800" spc="5" dirty="0">
                <a:solidFill>
                  <a:srgbClr val="252525"/>
                </a:solidFill>
                <a:latin typeface="Arial"/>
                <a:cs typeface="Arial"/>
              </a:rPr>
              <a:t>koşulda aşağı</a:t>
            </a:r>
            <a:r>
              <a:rPr sz="1800" spc="-229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252525"/>
                </a:solidFill>
                <a:latin typeface="Arial"/>
                <a:cs typeface="Arial"/>
              </a:rPr>
              <a:t>yuvarlar.</a:t>
            </a:r>
            <a:endParaRPr sz="180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spcBef>
                <a:spcPts val="434"/>
              </a:spcBef>
              <a:buFont typeface="Wingdings"/>
              <a:buChar char=""/>
              <a:tabLst>
                <a:tab pos="756920" algn="l"/>
              </a:tabLst>
            </a:pPr>
            <a:r>
              <a:rPr sz="1800" spc="-5" dirty="0">
                <a:solidFill>
                  <a:srgbClr val="252525"/>
                </a:solidFill>
                <a:latin typeface="Arial"/>
                <a:cs typeface="Arial"/>
              </a:rPr>
              <a:t>CEILING() </a:t>
            </a:r>
            <a:r>
              <a:rPr sz="1800" dirty="0">
                <a:solidFill>
                  <a:srgbClr val="252525"/>
                </a:solidFill>
                <a:latin typeface="Arial"/>
                <a:cs typeface="Arial"/>
              </a:rPr>
              <a:t>aldığı ondalık değeri her </a:t>
            </a:r>
            <a:r>
              <a:rPr sz="1800" spc="5" dirty="0">
                <a:solidFill>
                  <a:srgbClr val="252525"/>
                </a:solidFill>
                <a:latin typeface="Arial"/>
                <a:cs typeface="Arial"/>
              </a:rPr>
              <a:t>koşulda </a:t>
            </a:r>
            <a:r>
              <a:rPr sz="1800" dirty="0">
                <a:solidFill>
                  <a:srgbClr val="252525"/>
                </a:solidFill>
                <a:latin typeface="Arial"/>
                <a:cs typeface="Arial"/>
              </a:rPr>
              <a:t>yukarı</a:t>
            </a:r>
            <a:r>
              <a:rPr sz="1800" spc="-204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252525"/>
                </a:solidFill>
                <a:latin typeface="Arial"/>
                <a:cs typeface="Arial"/>
              </a:rPr>
              <a:t>yuvarlar</a:t>
            </a:r>
            <a:endParaRPr sz="1800">
              <a:latin typeface="Arial"/>
              <a:cs typeface="Arial"/>
            </a:endParaRPr>
          </a:p>
          <a:p>
            <a:pPr lvl="1">
              <a:lnSpc>
                <a:spcPct val="100000"/>
              </a:lnSpc>
              <a:spcBef>
                <a:spcPts val="30"/>
              </a:spcBef>
              <a:buChar char=""/>
            </a:pPr>
            <a:endParaRPr sz="235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spcBef>
                <a:spcPts val="5"/>
              </a:spcBef>
              <a:buFont typeface="Wingdings"/>
              <a:buChar char=""/>
              <a:tabLst>
                <a:tab pos="756920" algn="l"/>
                <a:tab pos="3216910" algn="l"/>
              </a:tabLst>
            </a:pPr>
            <a:r>
              <a:rPr sz="1800" dirty="0">
                <a:solidFill>
                  <a:srgbClr val="006FC0"/>
                </a:solidFill>
                <a:latin typeface="Arial"/>
                <a:cs typeface="Arial"/>
              </a:rPr>
              <a:t>SELECT</a:t>
            </a:r>
            <a:r>
              <a:rPr sz="1800" spc="-10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EF34CC"/>
                </a:solidFill>
                <a:latin typeface="Arial"/>
                <a:cs typeface="Arial"/>
              </a:rPr>
              <a:t>FLOOR</a:t>
            </a:r>
            <a:r>
              <a:rPr sz="1800" spc="-5" dirty="0">
                <a:solidFill>
                  <a:srgbClr val="252525"/>
                </a:solidFill>
                <a:latin typeface="Arial"/>
                <a:cs typeface="Arial"/>
              </a:rPr>
              <a:t>(2.5)	</a:t>
            </a:r>
            <a:r>
              <a:rPr sz="1800" spc="-10" dirty="0">
                <a:solidFill>
                  <a:srgbClr val="252525"/>
                </a:solidFill>
                <a:latin typeface="Wingdings"/>
                <a:cs typeface="Wingdings"/>
              </a:rPr>
              <a:t></a:t>
            </a:r>
            <a:r>
              <a:rPr sz="1800" spc="-10" dirty="0">
                <a:solidFill>
                  <a:srgbClr val="252525"/>
                </a:solidFill>
                <a:latin typeface="Arial"/>
                <a:cs typeface="Arial"/>
              </a:rPr>
              <a:t>2</a:t>
            </a:r>
            <a:endParaRPr sz="180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spcBef>
                <a:spcPts val="430"/>
              </a:spcBef>
              <a:buFont typeface="Wingdings"/>
              <a:buChar char=""/>
              <a:tabLst>
                <a:tab pos="756920" algn="l"/>
                <a:tab pos="3216910" algn="l"/>
              </a:tabLst>
            </a:pPr>
            <a:r>
              <a:rPr sz="1800" spc="-5" dirty="0">
                <a:solidFill>
                  <a:srgbClr val="006FC0"/>
                </a:solidFill>
                <a:latin typeface="Arial"/>
                <a:cs typeface="Arial"/>
              </a:rPr>
              <a:t>SELECT</a:t>
            </a:r>
            <a:r>
              <a:rPr sz="1800" spc="15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EF34CC"/>
                </a:solidFill>
                <a:latin typeface="Arial"/>
                <a:cs typeface="Arial"/>
              </a:rPr>
              <a:t>FLOOR</a:t>
            </a:r>
            <a:r>
              <a:rPr sz="1800" spc="-5" dirty="0">
                <a:solidFill>
                  <a:srgbClr val="252525"/>
                </a:solidFill>
                <a:latin typeface="Arial"/>
                <a:cs typeface="Arial"/>
              </a:rPr>
              <a:t>(2.3)	</a:t>
            </a:r>
            <a:r>
              <a:rPr sz="1800" spc="-10" dirty="0">
                <a:solidFill>
                  <a:srgbClr val="252525"/>
                </a:solidFill>
                <a:latin typeface="Wingdings"/>
                <a:cs typeface="Wingdings"/>
              </a:rPr>
              <a:t></a:t>
            </a:r>
            <a:r>
              <a:rPr sz="1800" spc="-10" dirty="0">
                <a:solidFill>
                  <a:srgbClr val="252525"/>
                </a:solidFill>
                <a:latin typeface="Arial"/>
                <a:cs typeface="Arial"/>
              </a:rPr>
              <a:t>2</a:t>
            </a:r>
            <a:endParaRPr sz="180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spcBef>
                <a:spcPts val="434"/>
              </a:spcBef>
              <a:buFont typeface="Wingdings"/>
              <a:buChar char=""/>
              <a:tabLst>
                <a:tab pos="756920" algn="l"/>
              </a:tabLst>
            </a:pPr>
            <a:r>
              <a:rPr sz="1800" dirty="0">
                <a:solidFill>
                  <a:srgbClr val="006FC0"/>
                </a:solidFill>
                <a:latin typeface="Arial"/>
                <a:cs typeface="Arial"/>
              </a:rPr>
              <a:t>SELECT </a:t>
            </a:r>
            <a:r>
              <a:rPr sz="1800" dirty="0">
                <a:solidFill>
                  <a:srgbClr val="EF34CC"/>
                </a:solidFill>
                <a:latin typeface="Arial"/>
                <a:cs typeface="Arial"/>
              </a:rPr>
              <a:t>FLOOR</a:t>
            </a:r>
            <a:r>
              <a:rPr sz="1800" dirty="0">
                <a:solidFill>
                  <a:srgbClr val="252525"/>
                </a:solidFill>
                <a:latin typeface="Arial"/>
                <a:cs typeface="Arial"/>
              </a:rPr>
              <a:t>(2.99)</a:t>
            </a:r>
            <a:r>
              <a:rPr sz="1800" spc="459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252525"/>
                </a:solidFill>
                <a:latin typeface="Wingdings"/>
                <a:cs typeface="Wingdings"/>
              </a:rPr>
              <a:t></a:t>
            </a:r>
            <a:r>
              <a:rPr sz="1800" spc="-10" dirty="0">
                <a:solidFill>
                  <a:srgbClr val="252525"/>
                </a:solidFill>
                <a:latin typeface="Arial"/>
                <a:cs typeface="Arial"/>
              </a:rPr>
              <a:t>2</a:t>
            </a:r>
            <a:endParaRPr sz="1800">
              <a:latin typeface="Arial"/>
              <a:cs typeface="Arial"/>
            </a:endParaRPr>
          </a:p>
          <a:p>
            <a:pPr lvl="1">
              <a:lnSpc>
                <a:spcPct val="100000"/>
              </a:lnSpc>
              <a:spcBef>
                <a:spcPts val="35"/>
              </a:spcBef>
              <a:buChar char=""/>
            </a:pPr>
            <a:endParaRPr sz="260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buFont typeface="Wingdings"/>
              <a:buChar char=""/>
              <a:tabLst>
                <a:tab pos="756920" algn="l"/>
                <a:tab pos="3344545" algn="l"/>
              </a:tabLst>
            </a:pPr>
            <a:r>
              <a:rPr sz="1800" dirty="0">
                <a:solidFill>
                  <a:srgbClr val="006FC0"/>
                </a:solidFill>
                <a:latin typeface="Arial"/>
                <a:cs typeface="Arial"/>
              </a:rPr>
              <a:t>SELECT</a:t>
            </a:r>
            <a:r>
              <a:rPr sz="1800" spc="-20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EF34CC"/>
                </a:solidFill>
                <a:latin typeface="Arial"/>
                <a:cs typeface="Arial"/>
              </a:rPr>
              <a:t>CEILING</a:t>
            </a:r>
            <a:r>
              <a:rPr sz="1800" dirty="0">
                <a:solidFill>
                  <a:srgbClr val="252525"/>
                </a:solidFill>
                <a:latin typeface="Arial"/>
                <a:cs typeface="Arial"/>
              </a:rPr>
              <a:t>(2.5)	</a:t>
            </a:r>
            <a:r>
              <a:rPr sz="1800" spc="-10" dirty="0">
                <a:solidFill>
                  <a:srgbClr val="252525"/>
                </a:solidFill>
                <a:latin typeface="Wingdings"/>
                <a:cs typeface="Wingdings"/>
              </a:rPr>
              <a:t></a:t>
            </a:r>
            <a:r>
              <a:rPr sz="1800" spc="-10" dirty="0">
                <a:solidFill>
                  <a:srgbClr val="252525"/>
                </a:solidFill>
                <a:latin typeface="Arial"/>
                <a:cs typeface="Arial"/>
              </a:rPr>
              <a:t>3</a:t>
            </a:r>
            <a:endParaRPr sz="180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spcBef>
                <a:spcPts val="434"/>
              </a:spcBef>
              <a:buFont typeface="Wingdings"/>
              <a:buChar char=""/>
              <a:tabLst>
                <a:tab pos="756920" algn="l"/>
              </a:tabLst>
            </a:pPr>
            <a:r>
              <a:rPr sz="1800" spc="-5" dirty="0">
                <a:solidFill>
                  <a:srgbClr val="006FC0"/>
                </a:solidFill>
                <a:latin typeface="Arial"/>
                <a:cs typeface="Arial"/>
              </a:rPr>
              <a:t>SELECT </a:t>
            </a:r>
            <a:r>
              <a:rPr sz="1800" dirty="0">
                <a:solidFill>
                  <a:srgbClr val="EF34CC"/>
                </a:solidFill>
                <a:latin typeface="Arial"/>
                <a:cs typeface="Arial"/>
              </a:rPr>
              <a:t>CEILING </a:t>
            </a:r>
            <a:r>
              <a:rPr sz="1800" dirty="0">
                <a:solidFill>
                  <a:srgbClr val="252525"/>
                </a:solidFill>
                <a:latin typeface="Arial"/>
                <a:cs typeface="Arial"/>
              </a:rPr>
              <a:t>(2.01)</a:t>
            </a:r>
            <a:r>
              <a:rPr sz="1800" spc="-65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252525"/>
                </a:solidFill>
                <a:latin typeface="Wingdings"/>
                <a:cs typeface="Wingdings"/>
              </a:rPr>
              <a:t></a:t>
            </a:r>
            <a:r>
              <a:rPr sz="1800" spc="-10" dirty="0">
                <a:solidFill>
                  <a:srgbClr val="252525"/>
                </a:solidFill>
                <a:latin typeface="Arial"/>
                <a:cs typeface="Arial"/>
              </a:rPr>
              <a:t>3</a:t>
            </a:r>
            <a:endParaRPr sz="180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spcBef>
                <a:spcPts val="434"/>
              </a:spcBef>
              <a:buFont typeface="Wingdings"/>
              <a:buChar char=""/>
              <a:tabLst>
                <a:tab pos="756920" algn="l"/>
                <a:tab pos="3344545" algn="l"/>
              </a:tabLst>
            </a:pPr>
            <a:r>
              <a:rPr sz="1800" dirty="0">
                <a:solidFill>
                  <a:srgbClr val="006FC0"/>
                </a:solidFill>
                <a:latin typeface="Arial"/>
                <a:cs typeface="Arial"/>
              </a:rPr>
              <a:t>SELECT</a:t>
            </a:r>
            <a:r>
              <a:rPr sz="1800" spc="-20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EF34CC"/>
                </a:solidFill>
                <a:latin typeface="Arial"/>
                <a:cs typeface="Arial"/>
              </a:rPr>
              <a:t>CEILING</a:t>
            </a:r>
            <a:r>
              <a:rPr sz="1800" spc="-25" dirty="0">
                <a:solidFill>
                  <a:srgbClr val="EF34CC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52525"/>
                </a:solidFill>
                <a:latin typeface="Arial"/>
                <a:cs typeface="Arial"/>
              </a:rPr>
              <a:t>(2.9)	</a:t>
            </a:r>
            <a:r>
              <a:rPr sz="1800" spc="-10" dirty="0">
                <a:solidFill>
                  <a:srgbClr val="252525"/>
                </a:solidFill>
                <a:latin typeface="Wingdings"/>
                <a:cs typeface="Wingdings"/>
              </a:rPr>
              <a:t></a:t>
            </a:r>
            <a:r>
              <a:rPr sz="1800" spc="-10" dirty="0">
                <a:solidFill>
                  <a:srgbClr val="252525"/>
                </a:solidFill>
                <a:latin typeface="Arial"/>
                <a:cs typeface="Arial"/>
              </a:rPr>
              <a:t>3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23850">
              <a:lnSpc>
                <a:spcPct val="100000"/>
              </a:lnSpc>
              <a:spcBef>
                <a:spcPts val="100"/>
              </a:spcBef>
            </a:pPr>
            <a:r>
              <a:rPr spc="-15" dirty="0"/>
              <a:t>Sayısal </a:t>
            </a:r>
            <a:r>
              <a:rPr spc="-10" dirty="0"/>
              <a:t>Değerler </a:t>
            </a:r>
            <a:r>
              <a:rPr dirty="0"/>
              <a:t>İçin </a:t>
            </a:r>
            <a:r>
              <a:rPr spc="-10" dirty="0"/>
              <a:t>Fonksiyonlar</a:t>
            </a:r>
            <a:r>
              <a:rPr spc="160" dirty="0"/>
              <a:t> </a:t>
            </a:r>
            <a:r>
              <a:rPr dirty="0"/>
              <a:t>-3</a:t>
            </a:r>
          </a:p>
        </p:txBody>
      </p:sp>
      <p:sp>
        <p:nvSpPr>
          <p:cNvPr id="7" name="Alt Bilgi Yer Tutucusu 6">
            <a:extLst>
              <a:ext uri="{FF2B5EF4-FFF2-40B4-BE49-F238E27FC236}">
                <a16:creationId xmlns:a16="http://schemas.microsoft.com/office/drawing/2014/main" id="{F3AC81AF-7B6C-1EBF-B2D2-2D0CAEA285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tr-TR" sz="900" b="1">
                <a:solidFill>
                  <a:schemeClr val="accent5">
                    <a:lumMod val="50000"/>
                  </a:schemeClr>
                </a:solidFill>
              </a:rPr>
              <a:t>Adem AKKUŞ </a:t>
            </a:r>
            <a:r>
              <a:rPr lang="tr-TR" sz="900">
                <a:solidFill>
                  <a:schemeClr val="accent1">
                    <a:lumMod val="50000"/>
                  </a:schemeClr>
                </a:solidFill>
              </a:rPr>
              <a:t/>
            </a:r>
            <a:br>
              <a:rPr lang="tr-TR" sz="900">
                <a:solidFill>
                  <a:schemeClr val="accent1">
                    <a:lumMod val="50000"/>
                  </a:schemeClr>
                </a:solidFill>
              </a:rPr>
            </a:br>
            <a:r>
              <a:rPr lang="tr-TR" sz="1100" b="1">
                <a:solidFill>
                  <a:schemeClr val="accent5">
                    <a:lumMod val="50000"/>
                  </a:schemeClr>
                </a:solidFill>
              </a:rPr>
              <a:t>|</a:t>
            </a:r>
            <a:r>
              <a:rPr lang="tr-TR" sz="900">
                <a:solidFill>
                  <a:schemeClr val="accent1">
                    <a:lumMod val="50000"/>
                  </a:schemeClr>
                </a:solidFill>
              </a:rPr>
              <a:t> Bilgisayar Mühendisi </a:t>
            </a:r>
            <a:r>
              <a:rPr lang="tr-TR" sz="1100" b="1">
                <a:solidFill>
                  <a:schemeClr val="accent5">
                    <a:lumMod val="50000"/>
                  </a:schemeClr>
                </a:solidFill>
              </a:rPr>
              <a:t>|</a:t>
            </a:r>
            <a:r>
              <a:rPr lang="tr-TR" sz="900">
                <a:solidFill>
                  <a:schemeClr val="accent1">
                    <a:lumMod val="50000"/>
                  </a:schemeClr>
                </a:solidFill>
              </a:rPr>
              <a:t> Uzm. Bilişim Tekn. Öğrt. </a:t>
            </a:r>
            <a:r>
              <a:rPr lang="tr-TR" sz="1100" b="1">
                <a:solidFill>
                  <a:schemeClr val="accent5">
                    <a:lumMod val="50000"/>
                  </a:schemeClr>
                </a:solidFill>
              </a:rPr>
              <a:t>|</a:t>
            </a:r>
            <a:r>
              <a:rPr lang="tr-TR" sz="900">
                <a:solidFill>
                  <a:schemeClr val="accent1">
                    <a:lumMod val="50000"/>
                  </a:schemeClr>
                </a:solidFill>
              </a:rPr>
              <a:t> Eğitmen</a:t>
            </a:r>
            <a:endParaRPr lang="tr-TR" sz="900" dirty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66850" y="432307"/>
            <a:ext cx="6216015" cy="636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000" dirty="0"/>
              <a:t>Tarih ve Saat</a:t>
            </a:r>
            <a:r>
              <a:rPr sz="4000" spc="-125" dirty="0"/>
              <a:t> </a:t>
            </a:r>
            <a:r>
              <a:rPr sz="4000" spc="5" dirty="0"/>
              <a:t>Fonksiyonları</a:t>
            </a:r>
            <a:endParaRPr sz="4000"/>
          </a:p>
        </p:txBody>
      </p:sp>
      <p:sp>
        <p:nvSpPr>
          <p:cNvPr id="3" name="object 3"/>
          <p:cNvSpPr txBox="1"/>
          <p:nvPr/>
        </p:nvSpPr>
        <p:spPr>
          <a:xfrm>
            <a:off x="1531140" y="1752600"/>
            <a:ext cx="2612390" cy="2586990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356870" indent="-344805">
              <a:lnSpc>
                <a:spcPct val="100000"/>
              </a:lnSpc>
              <a:spcBef>
                <a:spcPts val="770"/>
              </a:spcBef>
              <a:buFont typeface="Wingdings"/>
              <a:buChar char=""/>
              <a:tabLst>
                <a:tab pos="357505" algn="l"/>
              </a:tabLst>
            </a:pPr>
            <a:r>
              <a:rPr sz="2800" b="1" spc="-10" dirty="0">
                <a:solidFill>
                  <a:srgbClr val="4B4B4B"/>
                </a:solidFill>
                <a:latin typeface="Arial"/>
                <a:cs typeface="Arial"/>
              </a:rPr>
              <a:t>GETDATE()</a:t>
            </a:r>
            <a:endParaRPr sz="2800" dirty="0">
              <a:latin typeface="Arial"/>
              <a:cs typeface="Arial"/>
            </a:endParaRPr>
          </a:p>
          <a:p>
            <a:pPr marL="356870" indent="-344805">
              <a:lnSpc>
                <a:spcPct val="100000"/>
              </a:lnSpc>
              <a:spcBef>
                <a:spcPts val="675"/>
              </a:spcBef>
              <a:buFont typeface="Wingdings"/>
              <a:buChar char=""/>
              <a:tabLst>
                <a:tab pos="357505" algn="l"/>
              </a:tabLst>
            </a:pPr>
            <a:r>
              <a:rPr sz="2800" b="1" spc="-15" dirty="0">
                <a:solidFill>
                  <a:srgbClr val="4B4B4B"/>
                </a:solidFill>
                <a:latin typeface="Arial"/>
                <a:cs typeface="Arial"/>
              </a:rPr>
              <a:t>DATEPART()</a:t>
            </a:r>
            <a:endParaRPr sz="2800" dirty="0">
              <a:latin typeface="Arial"/>
              <a:cs typeface="Arial"/>
            </a:endParaRPr>
          </a:p>
          <a:p>
            <a:pPr marL="356870" indent="-344805">
              <a:lnSpc>
                <a:spcPct val="100000"/>
              </a:lnSpc>
              <a:spcBef>
                <a:spcPts val="670"/>
              </a:spcBef>
              <a:buFont typeface="Wingdings"/>
              <a:buChar char=""/>
              <a:tabLst>
                <a:tab pos="357505" algn="l"/>
              </a:tabLst>
            </a:pPr>
            <a:r>
              <a:rPr sz="2800" b="1" spc="-10" dirty="0">
                <a:solidFill>
                  <a:srgbClr val="4B4B4B"/>
                </a:solidFill>
                <a:latin typeface="Arial"/>
                <a:cs typeface="Arial"/>
              </a:rPr>
              <a:t>D</a:t>
            </a:r>
            <a:r>
              <a:rPr sz="2800" b="1" spc="-80" dirty="0">
                <a:solidFill>
                  <a:srgbClr val="4B4B4B"/>
                </a:solidFill>
                <a:latin typeface="Arial"/>
                <a:cs typeface="Arial"/>
              </a:rPr>
              <a:t>A</a:t>
            </a:r>
            <a:r>
              <a:rPr sz="2800" b="1" spc="-15" dirty="0">
                <a:solidFill>
                  <a:srgbClr val="4B4B4B"/>
                </a:solidFill>
                <a:latin typeface="Arial"/>
                <a:cs typeface="Arial"/>
              </a:rPr>
              <a:t>T</a:t>
            </a:r>
            <a:r>
              <a:rPr sz="2800" b="1" spc="5" dirty="0">
                <a:solidFill>
                  <a:srgbClr val="4B4B4B"/>
                </a:solidFill>
                <a:latin typeface="Arial"/>
                <a:cs typeface="Arial"/>
              </a:rPr>
              <a:t>E</a:t>
            </a:r>
            <a:r>
              <a:rPr sz="2800" b="1" spc="10" dirty="0">
                <a:solidFill>
                  <a:srgbClr val="4B4B4B"/>
                </a:solidFill>
                <a:latin typeface="Arial"/>
                <a:cs typeface="Arial"/>
              </a:rPr>
              <a:t>N</a:t>
            </a:r>
            <a:r>
              <a:rPr sz="2800" b="1" spc="-55" dirty="0">
                <a:solidFill>
                  <a:srgbClr val="4B4B4B"/>
                </a:solidFill>
                <a:latin typeface="Arial"/>
                <a:cs typeface="Arial"/>
              </a:rPr>
              <a:t>A</a:t>
            </a:r>
            <a:r>
              <a:rPr sz="2800" b="1" spc="35" dirty="0">
                <a:solidFill>
                  <a:srgbClr val="4B4B4B"/>
                </a:solidFill>
                <a:latin typeface="Arial"/>
                <a:cs typeface="Arial"/>
              </a:rPr>
              <a:t>M</a:t>
            </a:r>
            <a:r>
              <a:rPr sz="2800" b="1" dirty="0">
                <a:solidFill>
                  <a:srgbClr val="4B4B4B"/>
                </a:solidFill>
                <a:latin typeface="Arial"/>
                <a:cs typeface="Arial"/>
              </a:rPr>
              <a:t>E()</a:t>
            </a:r>
            <a:endParaRPr sz="2800" dirty="0">
              <a:latin typeface="Arial"/>
              <a:cs typeface="Arial"/>
            </a:endParaRPr>
          </a:p>
          <a:p>
            <a:pPr marL="356870" indent="-344805">
              <a:lnSpc>
                <a:spcPct val="100000"/>
              </a:lnSpc>
              <a:spcBef>
                <a:spcPts val="675"/>
              </a:spcBef>
              <a:buFont typeface="Wingdings"/>
              <a:buChar char=""/>
              <a:tabLst>
                <a:tab pos="357505" algn="l"/>
              </a:tabLst>
            </a:pPr>
            <a:r>
              <a:rPr sz="2800" b="1" spc="-15" dirty="0">
                <a:solidFill>
                  <a:srgbClr val="252525"/>
                </a:solidFill>
                <a:latin typeface="Arial"/>
                <a:cs typeface="Arial"/>
              </a:rPr>
              <a:t>DATEDIFF()</a:t>
            </a:r>
            <a:endParaRPr sz="2800" dirty="0">
              <a:latin typeface="Arial"/>
              <a:cs typeface="Arial"/>
            </a:endParaRPr>
          </a:p>
          <a:p>
            <a:pPr marL="356870" indent="-344805">
              <a:lnSpc>
                <a:spcPct val="100000"/>
              </a:lnSpc>
              <a:spcBef>
                <a:spcPts val="675"/>
              </a:spcBef>
              <a:buFont typeface="Wingdings"/>
              <a:buChar char=""/>
              <a:tabLst>
                <a:tab pos="357505" algn="l"/>
              </a:tabLst>
            </a:pPr>
            <a:r>
              <a:rPr sz="2800" b="1" spc="-15" dirty="0">
                <a:solidFill>
                  <a:srgbClr val="252525"/>
                </a:solidFill>
                <a:latin typeface="Arial"/>
                <a:cs typeface="Arial"/>
              </a:rPr>
              <a:t>DATEADD()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7" name="Alt Bilgi Yer Tutucusu 6">
            <a:extLst>
              <a:ext uri="{FF2B5EF4-FFF2-40B4-BE49-F238E27FC236}">
                <a16:creationId xmlns:a16="http://schemas.microsoft.com/office/drawing/2014/main" id="{9F5D89C8-FFEC-8E02-EF07-E30794A38D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tr-TR" sz="900" b="1">
                <a:solidFill>
                  <a:schemeClr val="accent5">
                    <a:lumMod val="50000"/>
                  </a:schemeClr>
                </a:solidFill>
              </a:rPr>
              <a:t>Adem AKKUŞ </a:t>
            </a:r>
            <a:r>
              <a:rPr lang="tr-TR" sz="900">
                <a:solidFill>
                  <a:schemeClr val="accent1">
                    <a:lumMod val="50000"/>
                  </a:schemeClr>
                </a:solidFill>
              </a:rPr>
              <a:t/>
            </a:r>
            <a:br>
              <a:rPr lang="tr-TR" sz="900">
                <a:solidFill>
                  <a:schemeClr val="accent1">
                    <a:lumMod val="50000"/>
                  </a:schemeClr>
                </a:solidFill>
              </a:rPr>
            </a:br>
            <a:r>
              <a:rPr lang="tr-TR" sz="1100" b="1">
                <a:solidFill>
                  <a:schemeClr val="accent5">
                    <a:lumMod val="50000"/>
                  </a:schemeClr>
                </a:solidFill>
              </a:rPr>
              <a:t>|</a:t>
            </a:r>
            <a:r>
              <a:rPr lang="tr-TR" sz="900">
                <a:solidFill>
                  <a:schemeClr val="accent1">
                    <a:lumMod val="50000"/>
                  </a:schemeClr>
                </a:solidFill>
              </a:rPr>
              <a:t> Bilgisayar Mühendisi </a:t>
            </a:r>
            <a:r>
              <a:rPr lang="tr-TR" sz="1100" b="1">
                <a:solidFill>
                  <a:schemeClr val="accent5">
                    <a:lumMod val="50000"/>
                  </a:schemeClr>
                </a:solidFill>
              </a:rPr>
              <a:t>|</a:t>
            </a:r>
            <a:r>
              <a:rPr lang="tr-TR" sz="900">
                <a:solidFill>
                  <a:schemeClr val="accent1">
                    <a:lumMod val="50000"/>
                  </a:schemeClr>
                </a:solidFill>
              </a:rPr>
              <a:t> Uzm. Bilişim Tekn. Öğrt. </a:t>
            </a:r>
            <a:r>
              <a:rPr lang="tr-TR" sz="1100" b="1">
                <a:solidFill>
                  <a:schemeClr val="accent5">
                    <a:lumMod val="50000"/>
                  </a:schemeClr>
                </a:solidFill>
              </a:rPr>
              <a:t>|</a:t>
            </a:r>
            <a:r>
              <a:rPr lang="tr-TR" sz="900">
                <a:solidFill>
                  <a:schemeClr val="accent1">
                    <a:lumMod val="50000"/>
                  </a:schemeClr>
                </a:solidFill>
              </a:rPr>
              <a:t> Eğitmen</a:t>
            </a:r>
            <a:endParaRPr lang="tr-TR" sz="900" dirty="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90473" y="1161666"/>
            <a:ext cx="7490459" cy="2020570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L="356870" indent="-344805">
              <a:lnSpc>
                <a:spcPct val="100000"/>
              </a:lnSpc>
              <a:spcBef>
                <a:spcPts val="585"/>
              </a:spcBef>
              <a:buFont typeface="Wingdings"/>
              <a:buChar char=""/>
              <a:tabLst>
                <a:tab pos="356870" algn="l"/>
                <a:tab pos="357505" algn="l"/>
                <a:tab pos="3001010" algn="l"/>
              </a:tabLst>
            </a:pPr>
            <a:r>
              <a:rPr sz="2000" b="1" spc="-10" dirty="0">
                <a:solidFill>
                  <a:srgbClr val="4B4B4B"/>
                </a:solidFill>
                <a:latin typeface="Arial"/>
                <a:cs typeface="Arial"/>
              </a:rPr>
              <a:t>Güncel </a:t>
            </a:r>
            <a:r>
              <a:rPr sz="2000" b="1" spc="-5" dirty="0">
                <a:solidFill>
                  <a:srgbClr val="4B4B4B"/>
                </a:solidFill>
                <a:latin typeface="Arial"/>
                <a:cs typeface="Arial"/>
              </a:rPr>
              <a:t>Tarih</a:t>
            </a:r>
            <a:r>
              <a:rPr sz="2000" b="1" dirty="0">
                <a:solidFill>
                  <a:srgbClr val="4B4B4B"/>
                </a:solidFill>
                <a:latin typeface="Arial"/>
                <a:cs typeface="Arial"/>
              </a:rPr>
              <a:t> </a:t>
            </a:r>
            <a:r>
              <a:rPr sz="2000" b="1" spc="5" dirty="0">
                <a:solidFill>
                  <a:srgbClr val="4B4B4B"/>
                </a:solidFill>
                <a:latin typeface="Arial"/>
                <a:cs typeface="Arial"/>
              </a:rPr>
              <a:t>ve</a:t>
            </a:r>
            <a:r>
              <a:rPr sz="2000" b="1" spc="-25" dirty="0">
                <a:solidFill>
                  <a:srgbClr val="4B4B4B"/>
                </a:solidFill>
                <a:latin typeface="Arial"/>
                <a:cs typeface="Arial"/>
              </a:rPr>
              <a:t> </a:t>
            </a:r>
            <a:r>
              <a:rPr sz="2000" b="1" spc="-15" dirty="0">
                <a:solidFill>
                  <a:srgbClr val="4B4B4B"/>
                </a:solidFill>
                <a:latin typeface="Arial"/>
                <a:cs typeface="Arial"/>
              </a:rPr>
              <a:t>Saat	</a:t>
            </a:r>
            <a:r>
              <a:rPr sz="2000" b="1" spc="-10" dirty="0">
                <a:solidFill>
                  <a:srgbClr val="4B4B4B"/>
                </a:solidFill>
                <a:latin typeface="Arial"/>
                <a:cs typeface="Arial"/>
              </a:rPr>
              <a:t>Bilgisini </a:t>
            </a:r>
            <a:r>
              <a:rPr sz="2000" b="1" spc="-15" dirty="0">
                <a:solidFill>
                  <a:srgbClr val="4B4B4B"/>
                </a:solidFill>
                <a:latin typeface="Arial"/>
                <a:cs typeface="Arial"/>
              </a:rPr>
              <a:t>Alma–</a:t>
            </a:r>
            <a:r>
              <a:rPr sz="2000" b="1" spc="105" dirty="0">
                <a:solidFill>
                  <a:srgbClr val="4B4B4B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4B4B4B"/>
                </a:solidFill>
                <a:latin typeface="Arial"/>
                <a:cs typeface="Arial"/>
              </a:rPr>
              <a:t>GETDATE()</a:t>
            </a:r>
            <a:endParaRPr sz="2000">
              <a:latin typeface="Arial"/>
              <a:cs typeface="Arial"/>
            </a:endParaRPr>
          </a:p>
          <a:p>
            <a:pPr marL="756285" marR="5080" lvl="1" indent="-287020">
              <a:lnSpc>
                <a:spcPct val="100000"/>
              </a:lnSpc>
              <a:spcBef>
                <a:spcPts val="440"/>
              </a:spcBef>
              <a:buFont typeface="Wingdings"/>
              <a:buChar char=""/>
              <a:tabLst>
                <a:tab pos="756920" algn="l"/>
              </a:tabLst>
            </a:pPr>
            <a:r>
              <a:rPr sz="1800" spc="-10" dirty="0">
                <a:solidFill>
                  <a:srgbClr val="252525"/>
                </a:solidFill>
                <a:latin typeface="Arial"/>
                <a:cs typeface="Arial"/>
              </a:rPr>
              <a:t>GETDATE() </a:t>
            </a:r>
            <a:r>
              <a:rPr sz="1800" dirty="0">
                <a:solidFill>
                  <a:srgbClr val="252525"/>
                </a:solidFill>
                <a:latin typeface="Arial"/>
                <a:cs typeface="Arial"/>
              </a:rPr>
              <a:t>fonksiyonu veritabanının üzerinde bulunduğu</a:t>
            </a:r>
            <a:r>
              <a:rPr sz="1800" spc="-7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52525"/>
                </a:solidFill>
                <a:latin typeface="Arial"/>
                <a:cs typeface="Arial"/>
              </a:rPr>
              <a:t>serverin  tarih </a:t>
            </a:r>
            <a:r>
              <a:rPr sz="1800" spc="-10" dirty="0">
                <a:solidFill>
                  <a:srgbClr val="252525"/>
                </a:solidFill>
                <a:latin typeface="Arial"/>
                <a:cs typeface="Arial"/>
              </a:rPr>
              <a:t>ve </a:t>
            </a:r>
            <a:r>
              <a:rPr sz="1800" spc="5" dirty="0">
                <a:solidFill>
                  <a:srgbClr val="252525"/>
                </a:solidFill>
                <a:latin typeface="Arial"/>
                <a:cs typeface="Arial"/>
              </a:rPr>
              <a:t>saatini</a:t>
            </a:r>
            <a:r>
              <a:rPr sz="1800" spc="-95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52525"/>
                </a:solidFill>
                <a:latin typeface="Arial"/>
                <a:cs typeface="Arial"/>
              </a:rPr>
              <a:t>alır.</a:t>
            </a:r>
            <a:endParaRPr sz="180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spcBef>
                <a:spcPts val="434"/>
              </a:spcBef>
              <a:buFont typeface="Wingdings"/>
              <a:buChar char=""/>
              <a:tabLst>
                <a:tab pos="756920" algn="l"/>
              </a:tabLst>
            </a:pPr>
            <a:r>
              <a:rPr sz="1800" spc="-5" dirty="0">
                <a:solidFill>
                  <a:srgbClr val="006FC0"/>
                </a:solidFill>
                <a:latin typeface="Arial"/>
                <a:cs typeface="Arial"/>
              </a:rPr>
              <a:t>SELECT</a:t>
            </a:r>
            <a:r>
              <a:rPr sz="1800" spc="-20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EF34CC"/>
                </a:solidFill>
                <a:latin typeface="Arial"/>
                <a:cs typeface="Arial"/>
              </a:rPr>
              <a:t>GETDATE()</a:t>
            </a:r>
            <a:endParaRPr sz="1800">
              <a:latin typeface="Arial"/>
              <a:cs typeface="Arial"/>
            </a:endParaRPr>
          </a:p>
          <a:p>
            <a:pPr lvl="1">
              <a:lnSpc>
                <a:spcPct val="100000"/>
              </a:lnSpc>
              <a:spcBef>
                <a:spcPts val="15"/>
              </a:spcBef>
              <a:buChar char=""/>
            </a:pPr>
            <a:endParaRPr sz="2650">
              <a:latin typeface="Arial"/>
              <a:cs typeface="Arial"/>
            </a:endParaRPr>
          </a:p>
          <a:p>
            <a:pPr marL="356870" indent="-344805">
              <a:lnSpc>
                <a:spcPct val="100000"/>
              </a:lnSpc>
              <a:spcBef>
                <a:spcPts val="5"/>
              </a:spcBef>
              <a:buFont typeface="Wingdings"/>
              <a:buChar char=""/>
              <a:tabLst>
                <a:tab pos="356870" algn="l"/>
                <a:tab pos="357505" algn="l"/>
              </a:tabLst>
            </a:pPr>
            <a:r>
              <a:rPr sz="2000" b="1" spc="-10" dirty="0">
                <a:solidFill>
                  <a:srgbClr val="4B4B4B"/>
                </a:solidFill>
                <a:latin typeface="Arial"/>
                <a:cs typeface="Arial"/>
              </a:rPr>
              <a:t>Peki </a:t>
            </a:r>
            <a:r>
              <a:rPr sz="2000" b="1" spc="-25" dirty="0">
                <a:solidFill>
                  <a:srgbClr val="4B4B4B"/>
                </a:solidFill>
                <a:latin typeface="Arial"/>
                <a:cs typeface="Arial"/>
              </a:rPr>
              <a:t>ya </a:t>
            </a:r>
            <a:r>
              <a:rPr sz="2000" b="1" spc="-10" dirty="0">
                <a:solidFill>
                  <a:srgbClr val="4B4B4B"/>
                </a:solidFill>
                <a:latin typeface="Arial"/>
                <a:cs typeface="Arial"/>
              </a:rPr>
              <a:t>sadece </a:t>
            </a:r>
            <a:r>
              <a:rPr sz="2000" b="1" spc="-5" dirty="0">
                <a:solidFill>
                  <a:srgbClr val="4B4B4B"/>
                </a:solidFill>
                <a:latin typeface="Arial"/>
                <a:cs typeface="Arial"/>
              </a:rPr>
              <a:t>saati </a:t>
            </a:r>
            <a:r>
              <a:rPr sz="2000" b="1" spc="-15" dirty="0">
                <a:solidFill>
                  <a:srgbClr val="4B4B4B"/>
                </a:solidFill>
                <a:latin typeface="Arial"/>
                <a:cs typeface="Arial"/>
              </a:rPr>
              <a:t>yada </a:t>
            </a:r>
            <a:r>
              <a:rPr sz="2000" b="1" spc="-5" dirty="0">
                <a:solidFill>
                  <a:srgbClr val="4B4B4B"/>
                </a:solidFill>
                <a:latin typeface="Arial"/>
                <a:cs typeface="Arial"/>
              </a:rPr>
              <a:t>tarihi </a:t>
            </a:r>
            <a:r>
              <a:rPr sz="2000" b="1" spc="-10" dirty="0">
                <a:solidFill>
                  <a:srgbClr val="4B4B4B"/>
                </a:solidFill>
                <a:latin typeface="Arial"/>
                <a:cs typeface="Arial"/>
              </a:rPr>
              <a:t>almak</a:t>
            </a:r>
            <a:r>
              <a:rPr sz="2000" b="1" spc="165" dirty="0">
                <a:solidFill>
                  <a:srgbClr val="4B4B4B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4B4B4B"/>
                </a:solidFill>
                <a:latin typeface="Arial"/>
                <a:cs typeface="Arial"/>
              </a:rPr>
              <a:t>istiyorsam.</a:t>
            </a:r>
            <a:endParaRPr sz="20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70838" y="432307"/>
            <a:ext cx="6803390" cy="636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000" dirty="0"/>
              <a:t>Tarih ve Saat </a:t>
            </a:r>
            <a:r>
              <a:rPr sz="4000" spc="5" dirty="0"/>
              <a:t>Fonksiyonları</a:t>
            </a:r>
            <a:r>
              <a:rPr sz="4000" spc="-190" dirty="0"/>
              <a:t> </a:t>
            </a:r>
            <a:r>
              <a:rPr sz="4000" spc="5" dirty="0"/>
              <a:t>-1</a:t>
            </a:r>
            <a:endParaRPr sz="4000"/>
          </a:p>
        </p:txBody>
      </p:sp>
      <p:sp>
        <p:nvSpPr>
          <p:cNvPr id="7" name="Alt Bilgi Yer Tutucusu 6">
            <a:extLst>
              <a:ext uri="{FF2B5EF4-FFF2-40B4-BE49-F238E27FC236}">
                <a16:creationId xmlns:a16="http://schemas.microsoft.com/office/drawing/2014/main" id="{BFC5E365-D505-BF94-F132-35E4B55B8C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tr-TR" sz="900" b="1">
                <a:solidFill>
                  <a:schemeClr val="accent5">
                    <a:lumMod val="50000"/>
                  </a:schemeClr>
                </a:solidFill>
              </a:rPr>
              <a:t>Adem AKKUŞ </a:t>
            </a:r>
            <a:r>
              <a:rPr lang="tr-TR" sz="900">
                <a:solidFill>
                  <a:schemeClr val="accent1">
                    <a:lumMod val="50000"/>
                  </a:schemeClr>
                </a:solidFill>
              </a:rPr>
              <a:t/>
            </a:r>
            <a:br>
              <a:rPr lang="tr-TR" sz="900">
                <a:solidFill>
                  <a:schemeClr val="accent1">
                    <a:lumMod val="50000"/>
                  </a:schemeClr>
                </a:solidFill>
              </a:rPr>
            </a:br>
            <a:r>
              <a:rPr lang="tr-TR" sz="1100" b="1">
                <a:solidFill>
                  <a:schemeClr val="accent5">
                    <a:lumMod val="50000"/>
                  </a:schemeClr>
                </a:solidFill>
              </a:rPr>
              <a:t>|</a:t>
            </a:r>
            <a:r>
              <a:rPr lang="tr-TR" sz="900">
                <a:solidFill>
                  <a:schemeClr val="accent1">
                    <a:lumMod val="50000"/>
                  </a:schemeClr>
                </a:solidFill>
              </a:rPr>
              <a:t> Bilgisayar Mühendisi </a:t>
            </a:r>
            <a:r>
              <a:rPr lang="tr-TR" sz="1100" b="1">
                <a:solidFill>
                  <a:schemeClr val="accent5">
                    <a:lumMod val="50000"/>
                  </a:schemeClr>
                </a:solidFill>
              </a:rPr>
              <a:t>|</a:t>
            </a:r>
            <a:r>
              <a:rPr lang="tr-TR" sz="900">
                <a:solidFill>
                  <a:schemeClr val="accent1">
                    <a:lumMod val="50000"/>
                  </a:schemeClr>
                </a:solidFill>
              </a:rPr>
              <a:t> Uzm. Bilişim Tekn. Öğrt. </a:t>
            </a:r>
            <a:r>
              <a:rPr lang="tr-TR" sz="1100" b="1">
                <a:solidFill>
                  <a:schemeClr val="accent5">
                    <a:lumMod val="50000"/>
                  </a:schemeClr>
                </a:solidFill>
              </a:rPr>
              <a:t>|</a:t>
            </a:r>
            <a:r>
              <a:rPr lang="tr-TR" sz="900">
                <a:solidFill>
                  <a:schemeClr val="accent1">
                    <a:lumMod val="50000"/>
                  </a:schemeClr>
                </a:solidFill>
              </a:rPr>
              <a:t> Eğitmen</a:t>
            </a:r>
            <a:endParaRPr lang="tr-TR" sz="900" dirty="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74370" y="1161666"/>
            <a:ext cx="8307705" cy="1381125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L="356870" indent="-344805">
              <a:lnSpc>
                <a:spcPct val="100000"/>
              </a:lnSpc>
              <a:spcBef>
                <a:spcPts val="585"/>
              </a:spcBef>
              <a:buFont typeface="Wingdings"/>
              <a:buChar char=""/>
              <a:tabLst>
                <a:tab pos="356870" algn="l"/>
                <a:tab pos="357505" algn="l"/>
              </a:tabLst>
            </a:pPr>
            <a:r>
              <a:rPr sz="2000" b="1" spc="-10" dirty="0">
                <a:solidFill>
                  <a:srgbClr val="4B4B4B"/>
                </a:solidFill>
                <a:latin typeface="Arial"/>
                <a:cs typeface="Arial"/>
              </a:rPr>
              <a:t>Verilen </a:t>
            </a:r>
            <a:r>
              <a:rPr sz="2000" b="1" spc="-5" dirty="0">
                <a:solidFill>
                  <a:srgbClr val="4B4B4B"/>
                </a:solidFill>
                <a:latin typeface="Arial"/>
                <a:cs typeface="Arial"/>
              </a:rPr>
              <a:t>Tarihten </a:t>
            </a:r>
            <a:r>
              <a:rPr sz="2000" b="1" dirty="0">
                <a:solidFill>
                  <a:srgbClr val="4B4B4B"/>
                </a:solidFill>
                <a:latin typeface="Arial"/>
                <a:cs typeface="Arial"/>
              </a:rPr>
              <a:t>Tipine </a:t>
            </a:r>
            <a:r>
              <a:rPr sz="2000" b="1" spc="-10" dirty="0">
                <a:solidFill>
                  <a:srgbClr val="4B4B4B"/>
                </a:solidFill>
                <a:latin typeface="Arial"/>
                <a:cs typeface="Arial"/>
              </a:rPr>
              <a:t>Göre </a:t>
            </a:r>
            <a:r>
              <a:rPr sz="2000" b="1" spc="-15" dirty="0">
                <a:solidFill>
                  <a:srgbClr val="4B4B4B"/>
                </a:solidFill>
                <a:latin typeface="Arial"/>
                <a:cs typeface="Arial"/>
              </a:rPr>
              <a:t>Veri </a:t>
            </a:r>
            <a:r>
              <a:rPr sz="2000" b="1" spc="-5" dirty="0">
                <a:solidFill>
                  <a:srgbClr val="4B4B4B"/>
                </a:solidFill>
                <a:latin typeface="Arial"/>
                <a:cs typeface="Arial"/>
              </a:rPr>
              <a:t>Döndürme–</a:t>
            </a:r>
            <a:r>
              <a:rPr sz="2000" b="1" spc="45" dirty="0">
                <a:solidFill>
                  <a:srgbClr val="4B4B4B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4B4B4B"/>
                </a:solidFill>
                <a:latin typeface="Arial"/>
                <a:cs typeface="Arial"/>
              </a:rPr>
              <a:t>DATEPART()</a:t>
            </a:r>
            <a:endParaRPr sz="200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spcBef>
                <a:spcPts val="440"/>
              </a:spcBef>
              <a:buFont typeface="Wingdings"/>
              <a:buChar char=""/>
              <a:tabLst>
                <a:tab pos="756920" algn="l"/>
              </a:tabLst>
            </a:pPr>
            <a:r>
              <a:rPr sz="1800" spc="-10" dirty="0">
                <a:solidFill>
                  <a:srgbClr val="252525"/>
                </a:solidFill>
                <a:latin typeface="Arial"/>
                <a:cs typeface="Arial"/>
              </a:rPr>
              <a:t>DATEPART() </a:t>
            </a:r>
            <a:r>
              <a:rPr sz="1800" dirty="0">
                <a:solidFill>
                  <a:srgbClr val="252525"/>
                </a:solidFill>
                <a:latin typeface="Arial"/>
                <a:cs typeface="Arial"/>
              </a:rPr>
              <a:t>fonksiyonu verilen tarihten </a:t>
            </a:r>
            <a:r>
              <a:rPr sz="1800" spc="5" dirty="0">
                <a:solidFill>
                  <a:srgbClr val="252525"/>
                </a:solidFill>
                <a:latin typeface="Arial"/>
                <a:cs typeface="Arial"/>
              </a:rPr>
              <a:t>almak istediğimiz kısmı</a:t>
            </a:r>
            <a:r>
              <a:rPr sz="1800" spc="-265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52525"/>
                </a:solidFill>
                <a:latin typeface="Arial"/>
                <a:cs typeface="Arial"/>
              </a:rPr>
              <a:t>döndürür.</a:t>
            </a:r>
            <a:endParaRPr sz="180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spcBef>
                <a:spcPts val="434"/>
              </a:spcBef>
              <a:buFont typeface="Wingdings"/>
              <a:buChar char=""/>
              <a:tabLst>
                <a:tab pos="756920" algn="l"/>
              </a:tabLst>
            </a:pPr>
            <a:r>
              <a:rPr sz="1800" dirty="0">
                <a:solidFill>
                  <a:srgbClr val="252525"/>
                </a:solidFill>
                <a:latin typeface="Arial"/>
                <a:cs typeface="Arial"/>
              </a:rPr>
              <a:t>Kullanımı;</a:t>
            </a:r>
            <a:endParaRPr sz="1800">
              <a:latin typeface="Arial"/>
              <a:cs typeface="Arial"/>
            </a:endParaRPr>
          </a:p>
          <a:p>
            <a:pPr marL="927100">
              <a:lnSpc>
                <a:spcPct val="100000"/>
              </a:lnSpc>
              <a:spcBef>
                <a:spcPts val="430"/>
              </a:spcBef>
            </a:pPr>
            <a:r>
              <a:rPr sz="1800" spc="-5" dirty="0">
                <a:solidFill>
                  <a:srgbClr val="252525"/>
                </a:solidFill>
                <a:latin typeface="Arial"/>
                <a:cs typeface="Arial"/>
              </a:rPr>
              <a:t>DATEPART(alınacak_bilgi,tarih_saat_bilgisi)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70838" y="432307"/>
            <a:ext cx="6803390" cy="636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000" dirty="0"/>
              <a:t>Tarih ve Saat </a:t>
            </a:r>
            <a:r>
              <a:rPr sz="4000" spc="5" dirty="0"/>
              <a:t>Fonksiyonları</a:t>
            </a:r>
            <a:r>
              <a:rPr sz="4000" spc="-190" dirty="0"/>
              <a:t> </a:t>
            </a:r>
            <a:r>
              <a:rPr sz="4000" spc="5" dirty="0"/>
              <a:t>-2</a:t>
            </a:r>
            <a:endParaRPr sz="4000"/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683564" y="2625979"/>
          <a:ext cx="8227058" cy="348981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359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719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404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7868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7912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00" b="1" dirty="0">
                          <a:solidFill>
                            <a:srgbClr val="4B4B4B"/>
                          </a:solidFill>
                          <a:latin typeface="Arial"/>
                          <a:cs typeface="Arial"/>
                        </a:rPr>
                        <a:t>Kısım</a:t>
                      </a:r>
                      <a:endParaRPr sz="1600">
                        <a:latin typeface="Arial"/>
                        <a:cs typeface="Arial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600" b="1" spc="-25" dirty="0">
                          <a:solidFill>
                            <a:srgbClr val="4B4B4B"/>
                          </a:solidFill>
                          <a:latin typeface="Arial"/>
                          <a:cs typeface="Arial"/>
                        </a:rPr>
                        <a:t>Adı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R w="12700">
                      <a:solidFill>
                        <a:srgbClr val="4B4B4B"/>
                      </a:solidFill>
                      <a:prstDash val="solid"/>
                    </a:lnR>
                    <a:lnT w="12700">
                      <a:solidFill>
                        <a:srgbClr val="4B4B4B"/>
                      </a:solidFill>
                      <a:prstDash val="solid"/>
                    </a:lnT>
                    <a:lnB w="12700">
                      <a:solidFill>
                        <a:srgbClr val="4B4B4B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00" b="1" spc="-10" dirty="0">
                          <a:solidFill>
                            <a:srgbClr val="4B4B4B"/>
                          </a:solidFill>
                          <a:latin typeface="Arial"/>
                          <a:cs typeface="Arial"/>
                        </a:rPr>
                        <a:t>Açıklama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4B4B4B"/>
                      </a:solidFill>
                      <a:prstDash val="solid"/>
                    </a:lnL>
                    <a:lnR w="12700">
                      <a:solidFill>
                        <a:srgbClr val="4B4B4B"/>
                      </a:solidFill>
                      <a:prstDash val="solid"/>
                    </a:lnR>
                    <a:lnT w="12700">
                      <a:solidFill>
                        <a:srgbClr val="4B4B4B"/>
                      </a:solidFill>
                      <a:prstDash val="solid"/>
                    </a:lnT>
                    <a:lnB w="12700">
                      <a:solidFill>
                        <a:srgbClr val="4B4B4B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00" b="1" dirty="0">
                          <a:solidFill>
                            <a:srgbClr val="4B4B4B"/>
                          </a:solidFill>
                          <a:latin typeface="Arial"/>
                          <a:cs typeface="Arial"/>
                        </a:rPr>
                        <a:t>Örnek</a:t>
                      </a:r>
                      <a:endParaRPr sz="1600">
                        <a:latin typeface="Arial"/>
                        <a:cs typeface="Arial"/>
                      </a:endParaRPr>
                    </a:p>
                    <a:p>
                      <a:pPr marL="9207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600" b="1" spc="5" dirty="0">
                          <a:solidFill>
                            <a:srgbClr val="006FC0"/>
                          </a:solidFill>
                          <a:latin typeface="Arial"/>
                          <a:cs typeface="Arial"/>
                        </a:rPr>
                        <a:t>SELECT</a:t>
                      </a:r>
                      <a:r>
                        <a:rPr sz="1600" b="1" spc="-85" dirty="0">
                          <a:solidFill>
                            <a:srgbClr val="006FC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b="1" spc="-30" dirty="0">
                          <a:solidFill>
                            <a:srgbClr val="EF34CC"/>
                          </a:solidFill>
                          <a:latin typeface="Arial"/>
                          <a:cs typeface="Arial"/>
                        </a:rPr>
                        <a:t>GETDATE</a:t>
                      </a:r>
                      <a:r>
                        <a:rPr sz="1600" b="1" spc="-30" dirty="0">
                          <a:solidFill>
                            <a:srgbClr val="4B4B4B"/>
                          </a:solidFill>
                          <a:latin typeface="Arial"/>
                          <a:cs typeface="Arial"/>
                        </a:rPr>
                        <a:t>()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4B4B4B"/>
                      </a:solidFill>
                      <a:prstDash val="solid"/>
                    </a:lnL>
                    <a:lnR w="12700">
                      <a:solidFill>
                        <a:srgbClr val="4B4B4B"/>
                      </a:solidFill>
                      <a:prstDash val="solid"/>
                    </a:lnR>
                    <a:lnT w="12700">
                      <a:solidFill>
                        <a:srgbClr val="4B4B4B"/>
                      </a:solidFill>
                      <a:prstDash val="solid"/>
                    </a:lnT>
                    <a:lnB w="12700">
                      <a:solidFill>
                        <a:srgbClr val="4B4B4B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00" b="1" dirty="0">
                          <a:solidFill>
                            <a:srgbClr val="4B4B4B"/>
                          </a:solidFill>
                          <a:latin typeface="Arial"/>
                          <a:cs typeface="Arial"/>
                        </a:rPr>
                        <a:t>Dönen</a:t>
                      </a:r>
                      <a:r>
                        <a:rPr sz="1600" b="1" spc="-45" dirty="0">
                          <a:solidFill>
                            <a:srgbClr val="4B4B4B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b="1" dirty="0">
                          <a:solidFill>
                            <a:srgbClr val="4B4B4B"/>
                          </a:solidFill>
                          <a:latin typeface="Arial"/>
                          <a:cs typeface="Arial"/>
                        </a:rPr>
                        <a:t>Değer</a:t>
                      </a:r>
                      <a:endParaRPr sz="1600">
                        <a:latin typeface="Arial"/>
                        <a:cs typeface="Arial"/>
                      </a:endParaRPr>
                    </a:p>
                    <a:p>
                      <a:pPr marL="9334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600" b="1" spc="-5" dirty="0">
                          <a:solidFill>
                            <a:srgbClr val="4B4B4B"/>
                          </a:solidFill>
                          <a:latin typeface="Arial"/>
                          <a:cs typeface="Arial"/>
                        </a:rPr>
                        <a:t>02.04.2012</a:t>
                      </a:r>
                      <a:r>
                        <a:rPr sz="1600" b="1" spc="-50" dirty="0">
                          <a:solidFill>
                            <a:srgbClr val="4B4B4B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b="1" dirty="0">
                          <a:solidFill>
                            <a:srgbClr val="4B4B4B"/>
                          </a:solidFill>
                          <a:latin typeface="Arial"/>
                          <a:cs typeface="Arial"/>
                        </a:rPr>
                        <a:t>13:45:20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4B4B4B"/>
                      </a:solidFill>
                      <a:prstDash val="solid"/>
                    </a:lnL>
                    <a:lnT w="12700">
                      <a:solidFill>
                        <a:srgbClr val="4B4B4B"/>
                      </a:solidFill>
                      <a:prstDash val="solid"/>
                    </a:lnT>
                    <a:lnB w="12700">
                      <a:solidFill>
                        <a:srgbClr val="4B4B4B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27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200" spc="-10" dirty="0">
                          <a:solidFill>
                            <a:srgbClr val="4B4B4B"/>
                          </a:solidFill>
                          <a:latin typeface="Arial"/>
                          <a:cs typeface="Arial"/>
                        </a:rPr>
                        <a:t>YEAR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R w="12700">
                      <a:solidFill>
                        <a:srgbClr val="4B4B4B"/>
                      </a:solidFill>
                      <a:prstDash val="solid"/>
                    </a:lnR>
                    <a:lnT w="12700">
                      <a:solidFill>
                        <a:srgbClr val="4B4B4B"/>
                      </a:solidFill>
                      <a:prstDash val="solid"/>
                    </a:lnT>
                    <a:lnB w="12700">
                      <a:solidFill>
                        <a:srgbClr val="D9D9D9"/>
                      </a:solidFill>
                      <a:prstDash val="soli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200" spc="-5" dirty="0">
                          <a:solidFill>
                            <a:srgbClr val="4B4B4B"/>
                          </a:solidFill>
                          <a:latin typeface="Arial"/>
                          <a:cs typeface="Arial"/>
                        </a:rPr>
                        <a:t>Yıl </a:t>
                      </a:r>
                      <a:r>
                        <a:rPr sz="1200" spc="5" dirty="0">
                          <a:solidFill>
                            <a:srgbClr val="4B4B4B"/>
                          </a:solidFill>
                          <a:latin typeface="Arial"/>
                          <a:cs typeface="Arial"/>
                        </a:rPr>
                        <a:t>bilgisini</a:t>
                      </a:r>
                      <a:r>
                        <a:rPr sz="1200" spc="-125" dirty="0">
                          <a:solidFill>
                            <a:srgbClr val="4B4B4B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solidFill>
                            <a:srgbClr val="4B4B4B"/>
                          </a:solidFill>
                          <a:latin typeface="Arial"/>
                          <a:cs typeface="Arial"/>
                        </a:rPr>
                        <a:t>döndürür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4B4B4B"/>
                      </a:solidFill>
                      <a:prstDash val="solid"/>
                    </a:lnL>
                    <a:lnR w="12700">
                      <a:solidFill>
                        <a:srgbClr val="4B4B4B"/>
                      </a:solidFill>
                      <a:prstDash val="solid"/>
                    </a:lnR>
                    <a:lnT w="12700">
                      <a:solidFill>
                        <a:srgbClr val="4B4B4B"/>
                      </a:solidFill>
                      <a:prstDash val="solid"/>
                    </a:lnT>
                    <a:lnB w="12700">
                      <a:solidFill>
                        <a:srgbClr val="D9D9D9"/>
                      </a:solidFill>
                      <a:prstDash val="soli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200" spc="-5" dirty="0">
                          <a:solidFill>
                            <a:srgbClr val="006FC0"/>
                          </a:solidFill>
                          <a:latin typeface="Arial"/>
                          <a:cs typeface="Arial"/>
                        </a:rPr>
                        <a:t>SELECT </a:t>
                      </a:r>
                      <a:r>
                        <a:rPr sz="1200" spc="-30" dirty="0">
                          <a:solidFill>
                            <a:srgbClr val="EF34CC"/>
                          </a:solidFill>
                          <a:latin typeface="Arial"/>
                          <a:cs typeface="Arial"/>
                        </a:rPr>
                        <a:t>DATEPART</a:t>
                      </a:r>
                      <a:r>
                        <a:rPr sz="1200" spc="-30" dirty="0">
                          <a:solidFill>
                            <a:srgbClr val="4B4B4B"/>
                          </a:solidFill>
                          <a:latin typeface="Arial"/>
                          <a:cs typeface="Arial"/>
                        </a:rPr>
                        <a:t>( </a:t>
                      </a:r>
                      <a:r>
                        <a:rPr sz="1200" spc="-10" dirty="0">
                          <a:solidFill>
                            <a:srgbClr val="EF34CC"/>
                          </a:solidFill>
                          <a:latin typeface="Arial"/>
                          <a:cs typeface="Arial"/>
                        </a:rPr>
                        <a:t>YEAR</a:t>
                      </a:r>
                      <a:r>
                        <a:rPr sz="1200" spc="-10" dirty="0">
                          <a:solidFill>
                            <a:srgbClr val="4B4B4B"/>
                          </a:solidFill>
                          <a:latin typeface="Arial"/>
                          <a:cs typeface="Arial"/>
                        </a:rPr>
                        <a:t>,</a:t>
                      </a:r>
                      <a:r>
                        <a:rPr sz="1200" spc="40" dirty="0">
                          <a:solidFill>
                            <a:srgbClr val="4B4B4B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10" dirty="0">
                          <a:solidFill>
                            <a:srgbClr val="EF34CC"/>
                          </a:solidFill>
                          <a:latin typeface="Arial"/>
                          <a:cs typeface="Arial"/>
                        </a:rPr>
                        <a:t>GETDATE</a:t>
                      </a:r>
                      <a:r>
                        <a:rPr sz="1200" spc="-10" dirty="0">
                          <a:solidFill>
                            <a:srgbClr val="4B4B4B"/>
                          </a:solidFill>
                          <a:latin typeface="Arial"/>
                          <a:cs typeface="Arial"/>
                        </a:rPr>
                        <a:t>())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4B4B4B"/>
                      </a:solidFill>
                      <a:prstDash val="solid"/>
                    </a:lnL>
                    <a:lnR w="12700">
                      <a:solidFill>
                        <a:srgbClr val="4B4B4B"/>
                      </a:solidFill>
                      <a:prstDash val="solid"/>
                    </a:lnR>
                    <a:lnT w="12700">
                      <a:solidFill>
                        <a:srgbClr val="4B4B4B"/>
                      </a:solidFill>
                      <a:prstDash val="solid"/>
                    </a:lnT>
                    <a:lnB w="12700">
                      <a:solidFill>
                        <a:srgbClr val="D9D9D9"/>
                      </a:solidFill>
                      <a:prstDash val="soli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200" spc="-5" dirty="0">
                          <a:solidFill>
                            <a:srgbClr val="4B4B4B"/>
                          </a:solidFill>
                          <a:latin typeface="Arial"/>
                          <a:cs typeface="Arial"/>
                        </a:rPr>
                        <a:t>2012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4B4B4B"/>
                      </a:solidFill>
                      <a:prstDash val="solid"/>
                    </a:lnL>
                    <a:lnT w="12700">
                      <a:solidFill>
                        <a:srgbClr val="4B4B4B"/>
                      </a:solidFill>
                      <a:prstDash val="solid"/>
                    </a:lnT>
                    <a:lnB w="12700">
                      <a:solidFill>
                        <a:srgbClr val="D9D9D9"/>
                      </a:solidFill>
                      <a:prstDash val="solid"/>
                    </a:lnB>
                    <a:solidFill>
                      <a:srgbClr val="DBDB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2613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200" spc="-5" dirty="0">
                          <a:solidFill>
                            <a:srgbClr val="4B4B4B"/>
                          </a:solidFill>
                          <a:latin typeface="Arial"/>
                          <a:cs typeface="Arial"/>
                        </a:rPr>
                        <a:t>MONTH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R w="12700">
                      <a:solidFill>
                        <a:srgbClr val="4B4B4B"/>
                      </a:solidFill>
                      <a:prstDash val="solid"/>
                    </a:lnR>
                    <a:lnT w="12700">
                      <a:solidFill>
                        <a:srgbClr val="D9D9D9"/>
                      </a:solidFill>
                      <a:prstDash val="solid"/>
                    </a:lnT>
                    <a:lnB w="12700">
                      <a:solidFill>
                        <a:srgbClr val="D9D9D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200" spc="-20" dirty="0">
                          <a:solidFill>
                            <a:srgbClr val="4B4B4B"/>
                          </a:solidFill>
                          <a:latin typeface="Arial"/>
                          <a:cs typeface="Arial"/>
                        </a:rPr>
                        <a:t>Ay </a:t>
                      </a:r>
                      <a:r>
                        <a:rPr sz="1200" dirty="0">
                          <a:solidFill>
                            <a:srgbClr val="4B4B4B"/>
                          </a:solidFill>
                          <a:latin typeface="Arial"/>
                          <a:cs typeface="Arial"/>
                        </a:rPr>
                        <a:t>bilgisini</a:t>
                      </a:r>
                      <a:r>
                        <a:rPr sz="1200" spc="-85" dirty="0">
                          <a:solidFill>
                            <a:srgbClr val="4B4B4B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solidFill>
                            <a:srgbClr val="4B4B4B"/>
                          </a:solidFill>
                          <a:latin typeface="Arial"/>
                          <a:cs typeface="Arial"/>
                        </a:rPr>
                        <a:t>döndürür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4B4B4B"/>
                      </a:solidFill>
                      <a:prstDash val="solid"/>
                    </a:lnL>
                    <a:lnR w="12700">
                      <a:solidFill>
                        <a:srgbClr val="4B4B4B"/>
                      </a:solidFill>
                      <a:prstDash val="solid"/>
                    </a:lnR>
                    <a:lnT w="12700">
                      <a:solidFill>
                        <a:srgbClr val="D9D9D9"/>
                      </a:solidFill>
                      <a:prstDash val="solid"/>
                    </a:lnT>
                    <a:lnB w="12700">
                      <a:solidFill>
                        <a:srgbClr val="D9D9D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200" spc="-5" dirty="0">
                          <a:solidFill>
                            <a:srgbClr val="006FC0"/>
                          </a:solidFill>
                          <a:latin typeface="Arial"/>
                          <a:cs typeface="Arial"/>
                        </a:rPr>
                        <a:t>SELECT </a:t>
                      </a:r>
                      <a:r>
                        <a:rPr sz="1200" spc="-30" dirty="0">
                          <a:solidFill>
                            <a:srgbClr val="EF34CC"/>
                          </a:solidFill>
                          <a:latin typeface="Arial"/>
                          <a:cs typeface="Arial"/>
                        </a:rPr>
                        <a:t>DATEPART</a:t>
                      </a:r>
                      <a:r>
                        <a:rPr sz="1200" spc="-30" dirty="0">
                          <a:solidFill>
                            <a:srgbClr val="4B4B4B"/>
                          </a:solidFill>
                          <a:latin typeface="Arial"/>
                          <a:cs typeface="Arial"/>
                        </a:rPr>
                        <a:t>( </a:t>
                      </a:r>
                      <a:r>
                        <a:rPr sz="1200" spc="-5" dirty="0">
                          <a:solidFill>
                            <a:srgbClr val="EF34CC"/>
                          </a:solidFill>
                          <a:latin typeface="Arial"/>
                          <a:cs typeface="Arial"/>
                        </a:rPr>
                        <a:t>MONTH</a:t>
                      </a:r>
                      <a:r>
                        <a:rPr sz="1200" spc="-5" dirty="0">
                          <a:solidFill>
                            <a:srgbClr val="4B4B4B"/>
                          </a:solidFill>
                          <a:latin typeface="Arial"/>
                          <a:cs typeface="Arial"/>
                        </a:rPr>
                        <a:t>,</a:t>
                      </a:r>
                      <a:r>
                        <a:rPr sz="1200" spc="25" dirty="0">
                          <a:solidFill>
                            <a:srgbClr val="4B4B4B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10" dirty="0">
                          <a:solidFill>
                            <a:srgbClr val="EF34CC"/>
                          </a:solidFill>
                          <a:latin typeface="Arial"/>
                          <a:cs typeface="Arial"/>
                        </a:rPr>
                        <a:t>GETDATE</a:t>
                      </a:r>
                      <a:r>
                        <a:rPr sz="1200" spc="-10" dirty="0">
                          <a:solidFill>
                            <a:srgbClr val="4B4B4B"/>
                          </a:solidFill>
                          <a:latin typeface="Arial"/>
                          <a:cs typeface="Arial"/>
                        </a:rPr>
                        <a:t>())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4B4B4B"/>
                      </a:solidFill>
                      <a:prstDash val="solid"/>
                    </a:lnL>
                    <a:lnR w="12700">
                      <a:solidFill>
                        <a:srgbClr val="4B4B4B"/>
                      </a:solidFill>
                      <a:prstDash val="solid"/>
                    </a:lnR>
                    <a:lnT w="12700">
                      <a:solidFill>
                        <a:srgbClr val="D9D9D9"/>
                      </a:solidFill>
                      <a:prstDash val="solid"/>
                    </a:lnT>
                    <a:lnB w="12700">
                      <a:solidFill>
                        <a:srgbClr val="D9D9D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200" spc="-5" dirty="0">
                          <a:solidFill>
                            <a:srgbClr val="4B4B4B"/>
                          </a:solidFill>
                          <a:latin typeface="Arial"/>
                          <a:cs typeface="Arial"/>
                        </a:rPr>
                        <a:t>04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4B4B4B"/>
                      </a:solidFill>
                      <a:prstDash val="solid"/>
                    </a:lnL>
                    <a:lnT w="12700">
                      <a:solidFill>
                        <a:srgbClr val="D9D9D9"/>
                      </a:solidFill>
                      <a:prstDash val="solid"/>
                    </a:lnT>
                    <a:lnB w="12700">
                      <a:solidFill>
                        <a:srgbClr val="D9D9D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27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200" spc="-40" dirty="0">
                          <a:solidFill>
                            <a:srgbClr val="4B4B4B"/>
                          </a:solidFill>
                          <a:latin typeface="Arial"/>
                          <a:cs typeface="Arial"/>
                        </a:rPr>
                        <a:t>DAY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4450" marB="0">
                    <a:lnR w="12700">
                      <a:solidFill>
                        <a:srgbClr val="4B4B4B"/>
                      </a:solidFill>
                      <a:prstDash val="solid"/>
                    </a:lnR>
                    <a:lnT w="12700">
                      <a:solidFill>
                        <a:srgbClr val="D9D9D9"/>
                      </a:solidFill>
                      <a:prstDash val="solid"/>
                    </a:lnT>
                    <a:lnB w="12700">
                      <a:solidFill>
                        <a:srgbClr val="D9D9D9"/>
                      </a:solidFill>
                      <a:prstDash val="soli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200" dirty="0">
                          <a:solidFill>
                            <a:srgbClr val="4B4B4B"/>
                          </a:solidFill>
                          <a:latin typeface="Arial"/>
                          <a:cs typeface="Arial"/>
                        </a:rPr>
                        <a:t>Gün </a:t>
                      </a:r>
                      <a:r>
                        <a:rPr sz="1200" spc="5" dirty="0">
                          <a:solidFill>
                            <a:srgbClr val="4B4B4B"/>
                          </a:solidFill>
                          <a:latin typeface="Arial"/>
                          <a:cs typeface="Arial"/>
                        </a:rPr>
                        <a:t>bilgisini</a:t>
                      </a:r>
                      <a:r>
                        <a:rPr sz="1200" spc="-145" dirty="0">
                          <a:solidFill>
                            <a:srgbClr val="4B4B4B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solidFill>
                            <a:srgbClr val="4B4B4B"/>
                          </a:solidFill>
                          <a:latin typeface="Arial"/>
                          <a:cs typeface="Arial"/>
                        </a:rPr>
                        <a:t>döndürür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4450" marB="0">
                    <a:lnL w="12700">
                      <a:solidFill>
                        <a:srgbClr val="4B4B4B"/>
                      </a:solidFill>
                      <a:prstDash val="solid"/>
                    </a:lnL>
                    <a:lnR w="12700">
                      <a:solidFill>
                        <a:srgbClr val="4B4B4B"/>
                      </a:solidFill>
                      <a:prstDash val="solid"/>
                    </a:lnR>
                    <a:lnT w="12700">
                      <a:solidFill>
                        <a:srgbClr val="D9D9D9"/>
                      </a:solidFill>
                      <a:prstDash val="solid"/>
                    </a:lnT>
                    <a:lnB w="12700">
                      <a:solidFill>
                        <a:srgbClr val="D9D9D9"/>
                      </a:solidFill>
                      <a:prstDash val="soli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200" spc="-5" dirty="0">
                          <a:solidFill>
                            <a:srgbClr val="006FC0"/>
                          </a:solidFill>
                          <a:latin typeface="Arial"/>
                          <a:cs typeface="Arial"/>
                        </a:rPr>
                        <a:t>SELECT </a:t>
                      </a:r>
                      <a:r>
                        <a:rPr sz="1200" spc="-30" dirty="0">
                          <a:solidFill>
                            <a:srgbClr val="EF34CC"/>
                          </a:solidFill>
                          <a:latin typeface="Arial"/>
                          <a:cs typeface="Arial"/>
                        </a:rPr>
                        <a:t>DATEPART</a:t>
                      </a:r>
                      <a:r>
                        <a:rPr sz="1200" spc="-30" dirty="0">
                          <a:solidFill>
                            <a:srgbClr val="4B4B4B"/>
                          </a:solidFill>
                          <a:latin typeface="Arial"/>
                          <a:cs typeface="Arial"/>
                        </a:rPr>
                        <a:t>( </a:t>
                      </a:r>
                      <a:r>
                        <a:rPr sz="1200" spc="-70" dirty="0">
                          <a:solidFill>
                            <a:srgbClr val="EF34CC"/>
                          </a:solidFill>
                          <a:latin typeface="Arial"/>
                          <a:cs typeface="Arial"/>
                        </a:rPr>
                        <a:t>DAY</a:t>
                      </a:r>
                      <a:r>
                        <a:rPr sz="1200" spc="-70" dirty="0">
                          <a:solidFill>
                            <a:srgbClr val="4B4B4B"/>
                          </a:solidFill>
                          <a:latin typeface="Arial"/>
                          <a:cs typeface="Arial"/>
                        </a:rPr>
                        <a:t>,</a:t>
                      </a:r>
                      <a:r>
                        <a:rPr sz="1200" spc="45" dirty="0">
                          <a:solidFill>
                            <a:srgbClr val="4B4B4B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10" dirty="0">
                          <a:solidFill>
                            <a:srgbClr val="EF34CC"/>
                          </a:solidFill>
                          <a:latin typeface="Arial"/>
                          <a:cs typeface="Arial"/>
                        </a:rPr>
                        <a:t>GETDATE</a:t>
                      </a:r>
                      <a:r>
                        <a:rPr sz="1200" spc="-10" dirty="0">
                          <a:solidFill>
                            <a:srgbClr val="4B4B4B"/>
                          </a:solidFill>
                          <a:latin typeface="Arial"/>
                          <a:cs typeface="Arial"/>
                        </a:rPr>
                        <a:t>())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4450" marB="0">
                    <a:lnL w="12700">
                      <a:solidFill>
                        <a:srgbClr val="4B4B4B"/>
                      </a:solidFill>
                      <a:prstDash val="solid"/>
                    </a:lnL>
                    <a:lnR w="12700">
                      <a:solidFill>
                        <a:srgbClr val="4B4B4B"/>
                      </a:solidFill>
                      <a:prstDash val="solid"/>
                    </a:lnR>
                    <a:lnT w="12700">
                      <a:solidFill>
                        <a:srgbClr val="D9D9D9"/>
                      </a:solidFill>
                      <a:prstDash val="solid"/>
                    </a:lnT>
                    <a:lnB w="12700">
                      <a:solidFill>
                        <a:srgbClr val="D9D9D9"/>
                      </a:solidFill>
                      <a:prstDash val="soli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200" spc="-5" dirty="0">
                          <a:solidFill>
                            <a:srgbClr val="4B4B4B"/>
                          </a:solidFill>
                          <a:latin typeface="Arial"/>
                          <a:cs typeface="Arial"/>
                        </a:rPr>
                        <a:t>02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4450" marB="0">
                    <a:lnL w="12700">
                      <a:solidFill>
                        <a:srgbClr val="4B4B4B"/>
                      </a:solidFill>
                      <a:prstDash val="solid"/>
                    </a:lnL>
                    <a:lnT w="12700">
                      <a:solidFill>
                        <a:srgbClr val="D9D9D9"/>
                      </a:solidFill>
                      <a:prstDash val="solid"/>
                    </a:lnT>
                    <a:lnB w="12700">
                      <a:solidFill>
                        <a:srgbClr val="D9D9D9"/>
                      </a:solidFill>
                      <a:prstDash val="solid"/>
                    </a:lnB>
                    <a:solidFill>
                      <a:srgbClr val="DBDB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27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200" spc="-5" dirty="0">
                          <a:solidFill>
                            <a:srgbClr val="4B4B4B"/>
                          </a:solidFill>
                          <a:latin typeface="Arial"/>
                          <a:cs typeface="Arial"/>
                        </a:rPr>
                        <a:t>HOUR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4450" marB="0">
                    <a:lnR w="12700">
                      <a:solidFill>
                        <a:srgbClr val="4B4B4B"/>
                      </a:solidFill>
                      <a:prstDash val="solid"/>
                    </a:lnR>
                    <a:lnT w="12700">
                      <a:solidFill>
                        <a:srgbClr val="D9D9D9"/>
                      </a:solidFill>
                      <a:prstDash val="solid"/>
                    </a:lnT>
                    <a:lnB w="12700">
                      <a:solidFill>
                        <a:srgbClr val="D9D9D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200" spc="-5" dirty="0">
                          <a:solidFill>
                            <a:srgbClr val="4B4B4B"/>
                          </a:solidFill>
                          <a:latin typeface="Arial"/>
                          <a:cs typeface="Arial"/>
                        </a:rPr>
                        <a:t>Saati</a:t>
                      </a:r>
                      <a:r>
                        <a:rPr sz="1200" spc="-30" dirty="0">
                          <a:solidFill>
                            <a:srgbClr val="4B4B4B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10" dirty="0">
                          <a:solidFill>
                            <a:srgbClr val="4B4B4B"/>
                          </a:solidFill>
                          <a:latin typeface="Arial"/>
                          <a:cs typeface="Arial"/>
                        </a:rPr>
                        <a:t>döndürür.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4450" marB="0">
                    <a:lnL w="12700">
                      <a:solidFill>
                        <a:srgbClr val="4B4B4B"/>
                      </a:solidFill>
                      <a:prstDash val="solid"/>
                    </a:lnL>
                    <a:lnR w="12700">
                      <a:solidFill>
                        <a:srgbClr val="4B4B4B"/>
                      </a:solidFill>
                      <a:prstDash val="solid"/>
                    </a:lnR>
                    <a:lnT w="12700">
                      <a:solidFill>
                        <a:srgbClr val="D9D9D9"/>
                      </a:solidFill>
                      <a:prstDash val="solid"/>
                    </a:lnT>
                    <a:lnB w="12700">
                      <a:solidFill>
                        <a:srgbClr val="D9D9D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200" spc="-5" dirty="0">
                          <a:solidFill>
                            <a:srgbClr val="006FC0"/>
                          </a:solidFill>
                          <a:latin typeface="Arial"/>
                          <a:cs typeface="Arial"/>
                        </a:rPr>
                        <a:t>SELECT </a:t>
                      </a:r>
                      <a:r>
                        <a:rPr sz="1200" spc="-30" dirty="0">
                          <a:solidFill>
                            <a:srgbClr val="EF34CC"/>
                          </a:solidFill>
                          <a:latin typeface="Arial"/>
                          <a:cs typeface="Arial"/>
                        </a:rPr>
                        <a:t>DATEPART</a:t>
                      </a:r>
                      <a:r>
                        <a:rPr sz="1200" spc="-30" dirty="0">
                          <a:solidFill>
                            <a:srgbClr val="4B4B4B"/>
                          </a:solidFill>
                          <a:latin typeface="Arial"/>
                          <a:cs typeface="Arial"/>
                        </a:rPr>
                        <a:t>( </a:t>
                      </a:r>
                      <a:r>
                        <a:rPr sz="1200" spc="-5" dirty="0">
                          <a:solidFill>
                            <a:srgbClr val="EF34CC"/>
                          </a:solidFill>
                          <a:latin typeface="Arial"/>
                          <a:cs typeface="Arial"/>
                        </a:rPr>
                        <a:t>HOUR</a:t>
                      </a:r>
                      <a:r>
                        <a:rPr sz="1200" spc="-5" dirty="0">
                          <a:solidFill>
                            <a:srgbClr val="4B4B4B"/>
                          </a:solidFill>
                          <a:latin typeface="Arial"/>
                          <a:cs typeface="Arial"/>
                        </a:rPr>
                        <a:t>,</a:t>
                      </a:r>
                      <a:r>
                        <a:rPr sz="1200" spc="40" dirty="0">
                          <a:solidFill>
                            <a:srgbClr val="4B4B4B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10" dirty="0">
                          <a:solidFill>
                            <a:srgbClr val="EF34CC"/>
                          </a:solidFill>
                          <a:latin typeface="Arial"/>
                          <a:cs typeface="Arial"/>
                        </a:rPr>
                        <a:t>GETDATE</a:t>
                      </a:r>
                      <a:r>
                        <a:rPr sz="1200" spc="-10" dirty="0">
                          <a:solidFill>
                            <a:srgbClr val="4B4B4B"/>
                          </a:solidFill>
                          <a:latin typeface="Arial"/>
                          <a:cs typeface="Arial"/>
                        </a:rPr>
                        <a:t>())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4450" marB="0">
                    <a:lnL w="12700">
                      <a:solidFill>
                        <a:srgbClr val="4B4B4B"/>
                      </a:solidFill>
                      <a:prstDash val="solid"/>
                    </a:lnL>
                    <a:lnR w="12700">
                      <a:solidFill>
                        <a:srgbClr val="4B4B4B"/>
                      </a:solidFill>
                      <a:prstDash val="solid"/>
                    </a:lnR>
                    <a:lnT w="12700">
                      <a:solidFill>
                        <a:srgbClr val="D9D9D9"/>
                      </a:solidFill>
                      <a:prstDash val="solid"/>
                    </a:lnT>
                    <a:lnB w="12700">
                      <a:solidFill>
                        <a:srgbClr val="D9D9D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200" spc="-5" dirty="0">
                          <a:solidFill>
                            <a:srgbClr val="4B4B4B"/>
                          </a:solidFill>
                          <a:latin typeface="Arial"/>
                          <a:cs typeface="Arial"/>
                        </a:rPr>
                        <a:t>13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4450" marB="0">
                    <a:lnL w="12700">
                      <a:solidFill>
                        <a:srgbClr val="4B4B4B"/>
                      </a:solidFill>
                      <a:prstDash val="solid"/>
                    </a:lnL>
                    <a:lnT w="12700">
                      <a:solidFill>
                        <a:srgbClr val="D9D9D9"/>
                      </a:solidFill>
                      <a:prstDash val="solid"/>
                    </a:lnT>
                    <a:lnB w="12700">
                      <a:solidFill>
                        <a:srgbClr val="D9D9D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27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200" spc="-5" dirty="0">
                          <a:solidFill>
                            <a:srgbClr val="4B4B4B"/>
                          </a:solidFill>
                          <a:latin typeface="Arial"/>
                          <a:cs typeface="Arial"/>
                        </a:rPr>
                        <a:t>MINUTE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4450" marB="0">
                    <a:lnR w="12700">
                      <a:solidFill>
                        <a:srgbClr val="4B4B4B"/>
                      </a:solidFill>
                      <a:prstDash val="solid"/>
                    </a:lnR>
                    <a:lnT w="12700">
                      <a:solidFill>
                        <a:srgbClr val="D9D9D9"/>
                      </a:solidFill>
                      <a:prstDash val="solid"/>
                    </a:lnT>
                    <a:lnB w="12700">
                      <a:solidFill>
                        <a:srgbClr val="D9D9D9"/>
                      </a:solidFill>
                      <a:prstDash val="soli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200" dirty="0">
                          <a:solidFill>
                            <a:srgbClr val="4B4B4B"/>
                          </a:solidFill>
                          <a:latin typeface="Arial"/>
                          <a:cs typeface="Arial"/>
                        </a:rPr>
                        <a:t>Dakikayı</a:t>
                      </a:r>
                      <a:r>
                        <a:rPr sz="1200" spc="-70" dirty="0">
                          <a:solidFill>
                            <a:srgbClr val="4B4B4B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10" dirty="0">
                          <a:solidFill>
                            <a:srgbClr val="4B4B4B"/>
                          </a:solidFill>
                          <a:latin typeface="Arial"/>
                          <a:cs typeface="Arial"/>
                        </a:rPr>
                        <a:t>döndürür.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4450" marB="0">
                    <a:lnL w="12700">
                      <a:solidFill>
                        <a:srgbClr val="4B4B4B"/>
                      </a:solidFill>
                      <a:prstDash val="solid"/>
                    </a:lnL>
                    <a:lnR w="12700">
                      <a:solidFill>
                        <a:srgbClr val="4B4B4B"/>
                      </a:solidFill>
                      <a:prstDash val="solid"/>
                    </a:lnR>
                    <a:lnT w="12700">
                      <a:solidFill>
                        <a:srgbClr val="D9D9D9"/>
                      </a:solidFill>
                      <a:prstDash val="solid"/>
                    </a:lnT>
                    <a:lnB w="12700">
                      <a:solidFill>
                        <a:srgbClr val="D9D9D9"/>
                      </a:solidFill>
                      <a:prstDash val="soli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200" spc="-5" dirty="0">
                          <a:solidFill>
                            <a:srgbClr val="006FC0"/>
                          </a:solidFill>
                          <a:latin typeface="Arial"/>
                          <a:cs typeface="Arial"/>
                        </a:rPr>
                        <a:t>SELECT </a:t>
                      </a:r>
                      <a:r>
                        <a:rPr sz="1200" spc="-20" dirty="0">
                          <a:solidFill>
                            <a:srgbClr val="EF34CC"/>
                          </a:solidFill>
                          <a:latin typeface="Arial"/>
                          <a:cs typeface="Arial"/>
                        </a:rPr>
                        <a:t>DATEPART</a:t>
                      </a:r>
                      <a:r>
                        <a:rPr sz="1200" spc="-20" dirty="0">
                          <a:solidFill>
                            <a:srgbClr val="4B4B4B"/>
                          </a:solidFill>
                          <a:latin typeface="Arial"/>
                          <a:cs typeface="Arial"/>
                        </a:rPr>
                        <a:t>(</a:t>
                      </a:r>
                      <a:r>
                        <a:rPr sz="1200" spc="-20" dirty="0">
                          <a:solidFill>
                            <a:srgbClr val="EF34CC"/>
                          </a:solidFill>
                          <a:latin typeface="Arial"/>
                          <a:cs typeface="Arial"/>
                        </a:rPr>
                        <a:t>MINUTE</a:t>
                      </a:r>
                      <a:r>
                        <a:rPr sz="1200" spc="-20" dirty="0">
                          <a:solidFill>
                            <a:srgbClr val="4B4B4B"/>
                          </a:solidFill>
                          <a:latin typeface="Arial"/>
                          <a:cs typeface="Arial"/>
                        </a:rPr>
                        <a:t>,</a:t>
                      </a:r>
                      <a:r>
                        <a:rPr sz="1200" dirty="0">
                          <a:solidFill>
                            <a:srgbClr val="4B4B4B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10" dirty="0">
                          <a:solidFill>
                            <a:srgbClr val="EF34CC"/>
                          </a:solidFill>
                          <a:latin typeface="Arial"/>
                          <a:cs typeface="Arial"/>
                        </a:rPr>
                        <a:t>GETDATE</a:t>
                      </a:r>
                      <a:r>
                        <a:rPr sz="1200" spc="-10" dirty="0">
                          <a:solidFill>
                            <a:srgbClr val="4B4B4B"/>
                          </a:solidFill>
                          <a:latin typeface="Arial"/>
                          <a:cs typeface="Arial"/>
                        </a:rPr>
                        <a:t>())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4450" marB="0">
                    <a:lnL w="12700">
                      <a:solidFill>
                        <a:srgbClr val="4B4B4B"/>
                      </a:solidFill>
                      <a:prstDash val="solid"/>
                    </a:lnL>
                    <a:lnR w="12700">
                      <a:solidFill>
                        <a:srgbClr val="4B4B4B"/>
                      </a:solidFill>
                      <a:prstDash val="solid"/>
                    </a:lnR>
                    <a:lnT w="12700">
                      <a:solidFill>
                        <a:srgbClr val="D9D9D9"/>
                      </a:solidFill>
                      <a:prstDash val="solid"/>
                    </a:lnT>
                    <a:lnB w="12700">
                      <a:solidFill>
                        <a:srgbClr val="D9D9D9"/>
                      </a:solidFill>
                      <a:prstDash val="soli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200" spc="-5" dirty="0">
                          <a:solidFill>
                            <a:srgbClr val="4B4B4B"/>
                          </a:solidFill>
                          <a:latin typeface="Arial"/>
                          <a:cs typeface="Arial"/>
                        </a:rPr>
                        <a:t>45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4450" marB="0">
                    <a:lnL w="12700">
                      <a:solidFill>
                        <a:srgbClr val="4B4B4B"/>
                      </a:solidFill>
                      <a:prstDash val="solid"/>
                    </a:lnL>
                    <a:lnT w="12700">
                      <a:solidFill>
                        <a:srgbClr val="D9D9D9"/>
                      </a:solidFill>
                      <a:prstDash val="solid"/>
                    </a:lnT>
                    <a:lnB w="12700">
                      <a:solidFill>
                        <a:srgbClr val="D9D9D9"/>
                      </a:solidFill>
                      <a:prstDash val="solid"/>
                    </a:lnB>
                    <a:solidFill>
                      <a:srgbClr val="DBDB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27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200" spc="-5" dirty="0">
                          <a:solidFill>
                            <a:srgbClr val="4B4B4B"/>
                          </a:solidFill>
                          <a:latin typeface="Arial"/>
                          <a:cs typeface="Arial"/>
                        </a:rPr>
                        <a:t>SECOND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4450" marB="0">
                    <a:lnR w="12700">
                      <a:solidFill>
                        <a:srgbClr val="4B4B4B"/>
                      </a:solidFill>
                      <a:prstDash val="solid"/>
                    </a:lnR>
                    <a:lnT w="12700">
                      <a:solidFill>
                        <a:srgbClr val="D9D9D9"/>
                      </a:solidFill>
                      <a:prstDash val="solid"/>
                    </a:lnT>
                    <a:lnB w="12700">
                      <a:solidFill>
                        <a:srgbClr val="D9D9D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200" dirty="0">
                          <a:solidFill>
                            <a:srgbClr val="4B4B4B"/>
                          </a:solidFill>
                          <a:latin typeface="Arial"/>
                          <a:cs typeface="Arial"/>
                        </a:rPr>
                        <a:t>Saniyeyi</a:t>
                      </a:r>
                      <a:r>
                        <a:rPr sz="1200" spc="-80" dirty="0">
                          <a:solidFill>
                            <a:srgbClr val="4B4B4B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10" dirty="0">
                          <a:solidFill>
                            <a:srgbClr val="4B4B4B"/>
                          </a:solidFill>
                          <a:latin typeface="Arial"/>
                          <a:cs typeface="Arial"/>
                        </a:rPr>
                        <a:t>döndürür.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4450" marB="0">
                    <a:lnL w="12700">
                      <a:solidFill>
                        <a:srgbClr val="4B4B4B"/>
                      </a:solidFill>
                      <a:prstDash val="solid"/>
                    </a:lnL>
                    <a:lnR w="12700">
                      <a:solidFill>
                        <a:srgbClr val="4B4B4B"/>
                      </a:solidFill>
                      <a:prstDash val="solid"/>
                    </a:lnR>
                    <a:lnT w="12700">
                      <a:solidFill>
                        <a:srgbClr val="D9D9D9"/>
                      </a:solidFill>
                      <a:prstDash val="solid"/>
                    </a:lnT>
                    <a:lnB w="12700">
                      <a:solidFill>
                        <a:srgbClr val="D9D9D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200" spc="-5" dirty="0">
                          <a:solidFill>
                            <a:srgbClr val="006FC0"/>
                          </a:solidFill>
                          <a:latin typeface="Arial"/>
                          <a:cs typeface="Arial"/>
                        </a:rPr>
                        <a:t>SELECT</a:t>
                      </a:r>
                      <a:r>
                        <a:rPr sz="1200" spc="-55" dirty="0">
                          <a:solidFill>
                            <a:srgbClr val="006FC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15" dirty="0">
                          <a:solidFill>
                            <a:srgbClr val="EF34CC"/>
                          </a:solidFill>
                          <a:latin typeface="Arial"/>
                          <a:cs typeface="Arial"/>
                        </a:rPr>
                        <a:t>DATEPART</a:t>
                      </a:r>
                      <a:r>
                        <a:rPr sz="1200" spc="-15" dirty="0">
                          <a:solidFill>
                            <a:srgbClr val="4B4B4B"/>
                          </a:solidFill>
                          <a:latin typeface="Arial"/>
                          <a:cs typeface="Arial"/>
                        </a:rPr>
                        <a:t>(</a:t>
                      </a:r>
                      <a:r>
                        <a:rPr sz="1200" spc="-15" dirty="0">
                          <a:solidFill>
                            <a:srgbClr val="EF34CC"/>
                          </a:solidFill>
                          <a:latin typeface="Arial"/>
                          <a:cs typeface="Arial"/>
                        </a:rPr>
                        <a:t>SECOND</a:t>
                      </a:r>
                      <a:r>
                        <a:rPr sz="1200" spc="-15" dirty="0">
                          <a:solidFill>
                            <a:srgbClr val="4B4B4B"/>
                          </a:solidFill>
                          <a:latin typeface="Arial"/>
                          <a:cs typeface="Arial"/>
                        </a:rPr>
                        <a:t>,</a:t>
                      </a:r>
                      <a:r>
                        <a:rPr sz="1200" spc="-15" dirty="0">
                          <a:solidFill>
                            <a:srgbClr val="EF34CC"/>
                          </a:solidFill>
                          <a:latin typeface="Arial"/>
                          <a:cs typeface="Arial"/>
                        </a:rPr>
                        <a:t>GETDATE</a:t>
                      </a:r>
                      <a:r>
                        <a:rPr sz="1200" spc="-15" dirty="0">
                          <a:solidFill>
                            <a:srgbClr val="4B4B4B"/>
                          </a:solidFill>
                          <a:latin typeface="Arial"/>
                          <a:cs typeface="Arial"/>
                        </a:rPr>
                        <a:t>())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4450" marB="0">
                    <a:lnL w="12700">
                      <a:solidFill>
                        <a:srgbClr val="4B4B4B"/>
                      </a:solidFill>
                      <a:prstDash val="solid"/>
                    </a:lnL>
                    <a:lnR w="12700">
                      <a:solidFill>
                        <a:srgbClr val="4B4B4B"/>
                      </a:solidFill>
                      <a:prstDash val="solid"/>
                    </a:lnR>
                    <a:lnT w="12700">
                      <a:solidFill>
                        <a:srgbClr val="D9D9D9"/>
                      </a:solidFill>
                      <a:prstDash val="solid"/>
                    </a:lnT>
                    <a:lnB w="12700">
                      <a:solidFill>
                        <a:srgbClr val="D9D9D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200" spc="-5" dirty="0">
                          <a:solidFill>
                            <a:srgbClr val="4B4B4B"/>
                          </a:solidFill>
                          <a:latin typeface="Arial"/>
                          <a:cs typeface="Arial"/>
                        </a:rPr>
                        <a:t>20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4450" marB="0">
                    <a:lnL w="12700">
                      <a:solidFill>
                        <a:srgbClr val="4B4B4B"/>
                      </a:solidFill>
                      <a:prstDash val="solid"/>
                    </a:lnL>
                    <a:lnT w="12700">
                      <a:solidFill>
                        <a:srgbClr val="D9D9D9"/>
                      </a:solidFill>
                      <a:prstDash val="solid"/>
                    </a:lnT>
                    <a:lnB w="12700">
                      <a:solidFill>
                        <a:srgbClr val="D9D9D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7187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200" spc="10" dirty="0">
                          <a:solidFill>
                            <a:srgbClr val="4B4B4B"/>
                          </a:solidFill>
                          <a:latin typeface="Arial"/>
                          <a:cs typeface="Arial"/>
                        </a:rPr>
                        <a:t>WEEK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5085" marB="0">
                    <a:lnR w="12700">
                      <a:solidFill>
                        <a:srgbClr val="4B4B4B"/>
                      </a:solidFill>
                      <a:prstDash val="solid"/>
                    </a:lnR>
                    <a:lnT w="12700">
                      <a:solidFill>
                        <a:srgbClr val="D9D9D9"/>
                      </a:solidFill>
                      <a:prstDash val="solid"/>
                    </a:lnT>
                    <a:lnB w="12700">
                      <a:solidFill>
                        <a:srgbClr val="D9D9D9"/>
                      </a:solidFill>
                      <a:prstDash val="soli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200" dirty="0">
                          <a:solidFill>
                            <a:srgbClr val="4B4B4B"/>
                          </a:solidFill>
                          <a:latin typeface="Arial"/>
                          <a:cs typeface="Arial"/>
                        </a:rPr>
                        <a:t>Yılın kaçıncı</a:t>
                      </a:r>
                      <a:r>
                        <a:rPr sz="1200" spc="-140" dirty="0">
                          <a:solidFill>
                            <a:srgbClr val="4B4B4B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solidFill>
                            <a:srgbClr val="4B4B4B"/>
                          </a:solidFill>
                          <a:latin typeface="Arial"/>
                          <a:cs typeface="Arial"/>
                        </a:rPr>
                        <a:t>haftası</a:t>
                      </a:r>
                      <a:endParaRPr sz="1200">
                        <a:latin typeface="Arial"/>
                        <a:cs typeface="Arial"/>
                      </a:endParaRPr>
                    </a:p>
                    <a:p>
                      <a:pPr marL="92075">
                        <a:lnSpc>
                          <a:spcPct val="100000"/>
                        </a:lnSpc>
                      </a:pPr>
                      <a:r>
                        <a:rPr sz="1200" dirty="0">
                          <a:solidFill>
                            <a:srgbClr val="4B4B4B"/>
                          </a:solidFill>
                          <a:latin typeface="Arial"/>
                          <a:cs typeface="Arial"/>
                        </a:rPr>
                        <a:t>olduğunu</a:t>
                      </a:r>
                      <a:r>
                        <a:rPr sz="1200" spc="-165" dirty="0">
                          <a:solidFill>
                            <a:srgbClr val="4B4B4B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10" dirty="0">
                          <a:solidFill>
                            <a:srgbClr val="4B4B4B"/>
                          </a:solidFill>
                          <a:latin typeface="Arial"/>
                          <a:cs typeface="Arial"/>
                        </a:rPr>
                        <a:t>döndürür.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5085" marB="0">
                    <a:lnL w="12700">
                      <a:solidFill>
                        <a:srgbClr val="4B4B4B"/>
                      </a:solidFill>
                      <a:prstDash val="solid"/>
                    </a:lnL>
                    <a:lnR w="12700">
                      <a:solidFill>
                        <a:srgbClr val="4B4B4B"/>
                      </a:solidFill>
                      <a:prstDash val="solid"/>
                    </a:lnR>
                    <a:lnT w="12700">
                      <a:solidFill>
                        <a:srgbClr val="D9D9D9"/>
                      </a:solidFill>
                      <a:prstDash val="solid"/>
                    </a:lnT>
                    <a:lnB w="12700">
                      <a:solidFill>
                        <a:srgbClr val="D9D9D9"/>
                      </a:solidFill>
                      <a:prstDash val="soli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200" spc="-5" dirty="0">
                          <a:solidFill>
                            <a:srgbClr val="006FC0"/>
                          </a:solidFill>
                          <a:latin typeface="Arial"/>
                          <a:cs typeface="Arial"/>
                        </a:rPr>
                        <a:t>SELECT </a:t>
                      </a:r>
                      <a:r>
                        <a:rPr sz="1200" spc="-15" dirty="0">
                          <a:solidFill>
                            <a:srgbClr val="EF34CC"/>
                          </a:solidFill>
                          <a:latin typeface="Arial"/>
                          <a:cs typeface="Arial"/>
                        </a:rPr>
                        <a:t>DATEPART</a:t>
                      </a:r>
                      <a:r>
                        <a:rPr sz="1200" spc="-15" dirty="0">
                          <a:solidFill>
                            <a:srgbClr val="4B4B4B"/>
                          </a:solidFill>
                          <a:latin typeface="Arial"/>
                          <a:cs typeface="Arial"/>
                        </a:rPr>
                        <a:t>(</a:t>
                      </a:r>
                      <a:r>
                        <a:rPr sz="1200" spc="-15" dirty="0">
                          <a:solidFill>
                            <a:srgbClr val="EF34CC"/>
                          </a:solidFill>
                          <a:latin typeface="Arial"/>
                          <a:cs typeface="Arial"/>
                        </a:rPr>
                        <a:t>WEEK</a:t>
                      </a:r>
                      <a:r>
                        <a:rPr sz="1200" spc="-15" dirty="0">
                          <a:solidFill>
                            <a:srgbClr val="4B4B4B"/>
                          </a:solidFill>
                          <a:latin typeface="Arial"/>
                          <a:cs typeface="Arial"/>
                        </a:rPr>
                        <a:t>,</a:t>
                      </a:r>
                      <a:r>
                        <a:rPr sz="1200" spc="-55" dirty="0">
                          <a:solidFill>
                            <a:srgbClr val="4B4B4B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10" dirty="0">
                          <a:solidFill>
                            <a:srgbClr val="EF34CC"/>
                          </a:solidFill>
                          <a:latin typeface="Arial"/>
                          <a:cs typeface="Arial"/>
                        </a:rPr>
                        <a:t>GETDATE</a:t>
                      </a:r>
                      <a:r>
                        <a:rPr sz="1200" spc="-10" dirty="0">
                          <a:solidFill>
                            <a:srgbClr val="4B4B4B"/>
                          </a:solidFill>
                          <a:latin typeface="Arial"/>
                          <a:cs typeface="Arial"/>
                        </a:rPr>
                        <a:t>())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5085" marB="0">
                    <a:lnL w="12700">
                      <a:solidFill>
                        <a:srgbClr val="4B4B4B"/>
                      </a:solidFill>
                      <a:prstDash val="solid"/>
                    </a:lnL>
                    <a:lnR w="12700">
                      <a:solidFill>
                        <a:srgbClr val="4B4B4B"/>
                      </a:solidFill>
                      <a:prstDash val="solid"/>
                    </a:lnR>
                    <a:lnT w="12700">
                      <a:solidFill>
                        <a:srgbClr val="D9D9D9"/>
                      </a:solidFill>
                      <a:prstDash val="solid"/>
                    </a:lnT>
                    <a:lnB w="12700">
                      <a:solidFill>
                        <a:srgbClr val="D9D9D9"/>
                      </a:solidFill>
                      <a:prstDash val="soli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200" dirty="0">
                          <a:solidFill>
                            <a:srgbClr val="4B4B4B"/>
                          </a:solidFill>
                          <a:latin typeface="Arial"/>
                          <a:cs typeface="Arial"/>
                        </a:rPr>
                        <a:t>14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5085" marB="0">
                    <a:lnL w="12700">
                      <a:solidFill>
                        <a:srgbClr val="4B4B4B"/>
                      </a:solidFill>
                      <a:prstDash val="solid"/>
                    </a:lnL>
                    <a:lnT w="12700">
                      <a:solidFill>
                        <a:srgbClr val="D9D9D9"/>
                      </a:solidFill>
                      <a:prstDash val="solid"/>
                    </a:lnT>
                    <a:lnB w="12700">
                      <a:solidFill>
                        <a:srgbClr val="D9D9D9"/>
                      </a:solidFill>
                      <a:prstDash val="solid"/>
                    </a:lnB>
                    <a:solidFill>
                      <a:srgbClr val="DBDB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200" spc="-10" dirty="0">
                          <a:solidFill>
                            <a:srgbClr val="4B4B4B"/>
                          </a:solidFill>
                          <a:latin typeface="Arial"/>
                          <a:cs typeface="Arial"/>
                        </a:rPr>
                        <a:t>QUARTER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5085" marB="0">
                    <a:lnR w="12700">
                      <a:solidFill>
                        <a:srgbClr val="4B4B4B"/>
                      </a:solidFill>
                      <a:prstDash val="solid"/>
                    </a:lnR>
                    <a:lnT w="12700">
                      <a:solidFill>
                        <a:srgbClr val="D9D9D9"/>
                      </a:solidFill>
                      <a:prstDash val="solid"/>
                    </a:lnT>
                    <a:lnB w="12700">
                      <a:solidFill>
                        <a:srgbClr val="4B4B4B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 marR="15303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200" dirty="0">
                          <a:solidFill>
                            <a:srgbClr val="4B4B4B"/>
                          </a:solidFill>
                          <a:latin typeface="Arial"/>
                          <a:cs typeface="Arial"/>
                        </a:rPr>
                        <a:t>Yılın kaçıncı</a:t>
                      </a:r>
                      <a:r>
                        <a:rPr sz="1200" spc="-120" dirty="0">
                          <a:solidFill>
                            <a:srgbClr val="4B4B4B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solidFill>
                            <a:srgbClr val="4B4B4B"/>
                          </a:solidFill>
                          <a:latin typeface="Arial"/>
                          <a:cs typeface="Arial"/>
                        </a:rPr>
                        <a:t>çeyreğinde  olduğunu</a:t>
                      </a:r>
                      <a:r>
                        <a:rPr sz="1200" spc="-125" dirty="0">
                          <a:solidFill>
                            <a:srgbClr val="4B4B4B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solidFill>
                            <a:srgbClr val="4B4B4B"/>
                          </a:solidFill>
                          <a:latin typeface="Arial"/>
                          <a:cs typeface="Arial"/>
                        </a:rPr>
                        <a:t>döndürür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5085" marB="0">
                    <a:lnL w="12700">
                      <a:solidFill>
                        <a:srgbClr val="4B4B4B"/>
                      </a:solidFill>
                      <a:prstDash val="solid"/>
                    </a:lnL>
                    <a:lnR w="12700">
                      <a:solidFill>
                        <a:srgbClr val="4B4B4B"/>
                      </a:solidFill>
                      <a:prstDash val="solid"/>
                    </a:lnR>
                    <a:lnT w="12700">
                      <a:solidFill>
                        <a:srgbClr val="D9D9D9"/>
                      </a:solidFill>
                      <a:prstDash val="solid"/>
                    </a:lnT>
                    <a:lnB w="12700">
                      <a:solidFill>
                        <a:srgbClr val="4B4B4B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 marR="65786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200" spc="-5" dirty="0">
                          <a:solidFill>
                            <a:srgbClr val="006FC0"/>
                          </a:solidFill>
                          <a:latin typeface="Arial"/>
                          <a:cs typeface="Arial"/>
                        </a:rPr>
                        <a:t>SELECT  </a:t>
                      </a:r>
                      <a:r>
                        <a:rPr sz="1200" dirty="0">
                          <a:solidFill>
                            <a:srgbClr val="EF34CC"/>
                          </a:solidFill>
                          <a:latin typeface="Arial"/>
                          <a:cs typeface="Arial"/>
                        </a:rPr>
                        <a:t>D</a:t>
                      </a:r>
                      <a:r>
                        <a:rPr sz="1200" spc="-110" dirty="0">
                          <a:solidFill>
                            <a:srgbClr val="EF34CC"/>
                          </a:solidFill>
                          <a:latin typeface="Arial"/>
                          <a:cs typeface="Arial"/>
                        </a:rPr>
                        <a:t>A</a:t>
                      </a:r>
                      <a:r>
                        <a:rPr sz="1200" spc="5" dirty="0">
                          <a:solidFill>
                            <a:srgbClr val="EF34CC"/>
                          </a:solidFill>
                          <a:latin typeface="Arial"/>
                          <a:cs typeface="Arial"/>
                        </a:rPr>
                        <a:t>T</a:t>
                      </a:r>
                      <a:r>
                        <a:rPr sz="1200" spc="-10" dirty="0">
                          <a:solidFill>
                            <a:srgbClr val="EF34CC"/>
                          </a:solidFill>
                          <a:latin typeface="Arial"/>
                          <a:cs typeface="Arial"/>
                        </a:rPr>
                        <a:t>E</a:t>
                      </a:r>
                      <a:r>
                        <a:rPr sz="1200" spc="-105" dirty="0">
                          <a:solidFill>
                            <a:srgbClr val="EF34CC"/>
                          </a:solidFill>
                          <a:latin typeface="Arial"/>
                          <a:cs typeface="Arial"/>
                        </a:rPr>
                        <a:t>P</a:t>
                      </a:r>
                      <a:r>
                        <a:rPr sz="1200" spc="-10" dirty="0">
                          <a:solidFill>
                            <a:srgbClr val="EF34CC"/>
                          </a:solidFill>
                          <a:latin typeface="Arial"/>
                          <a:cs typeface="Arial"/>
                        </a:rPr>
                        <a:t>A</a:t>
                      </a:r>
                      <a:r>
                        <a:rPr sz="1200" spc="-30" dirty="0">
                          <a:solidFill>
                            <a:srgbClr val="EF34CC"/>
                          </a:solidFill>
                          <a:latin typeface="Arial"/>
                          <a:cs typeface="Arial"/>
                        </a:rPr>
                        <a:t>R</a:t>
                      </a:r>
                      <a:r>
                        <a:rPr sz="1200" spc="10" dirty="0">
                          <a:solidFill>
                            <a:srgbClr val="EF34CC"/>
                          </a:solidFill>
                          <a:latin typeface="Arial"/>
                          <a:cs typeface="Arial"/>
                        </a:rPr>
                        <a:t>T</a:t>
                      </a:r>
                      <a:r>
                        <a:rPr sz="1200" spc="5" dirty="0">
                          <a:solidFill>
                            <a:srgbClr val="4B4B4B"/>
                          </a:solidFill>
                          <a:latin typeface="Arial"/>
                          <a:cs typeface="Arial"/>
                        </a:rPr>
                        <a:t>(</a:t>
                      </a:r>
                      <a:r>
                        <a:rPr sz="1200" dirty="0">
                          <a:solidFill>
                            <a:srgbClr val="EF34CC"/>
                          </a:solidFill>
                          <a:latin typeface="Arial"/>
                          <a:cs typeface="Arial"/>
                        </a:rPr>
                        <a:t>QU</a:t>
                      </a:r>
                      <a:r>
                        <a:rPr sz="1200" spc="-10" dirty="0">
                          <a:solidFill>
                            <a:srgbClr val="EF34CC"/>
                          </a:solidFill>
                          <a:latin typeface="Arial"/>
                          <a:cs typeface="Arial"/>
                        </a:rPr>
                        <a:t>A</a:t>
                      </a:r>
                      <a:r>
                        <a:rPr sz="1200" spc="-30" dirty="0">
                          <a:solidFill>
                            <a:srgbClr val="EF34CC"/>
                          </a:solidFill>
                          <a:latin typeface="Arial"/>
                          <a:cs typeface="Arial"/>
                        </a:rPr>
                        <a:t>R</a:t>
                      </a:r>
                      <a:r>
                        <a:rPr sz="1200" spc="5" dirty="0">
                          <a:solidFill>
                            <a:srgbClr val="EF34CC"/>
                          </a:solidFill>
                          <a:latin typeface="Arial"/>
                          <a:cs typeface="Arial"/>
                        </a:rPr>
                        <a:t>T</a:t>
                      </a:r>
                      <a:r>
                        <a:rPr sz="1200" spc="-10" dirty="0">
                          <a:solidFill>
                            <a:srgbClr val="EF34CC"/>
                          </a:solidFill>
                          <a:latin typeface="Arial"/>
                          <a:cs typeface="Arial"/>
                        </a:rPr>
                        <a:t>E</a:t>
                      </a:r>
                      <a:r>
                        <a:rPr sz="1200" dirty="0">
                          <a:solidFill>
                            <a:srgbClr val="EF34CC"/>
                          </a:solidFill>
                          <a:latin typeface="Arial"/>
                          <a:cs typeface="Arial"/>
                        </a:rPr>
                        <a:t>R</a:t>
                      </a:r>
                      <a:r>
                        <a:rPr sz="1200" dirty="0">
                          <a:solidFill>
                            <a:srgbClr val="4B4B4B"/>
                          </a:solidFill>
                          <a:latin typeface="Arial"/>
                          <a:cs typeface="Arial"/>
                        </a:rPr>
                        <a:t>,</a:t>
                      </a:r>
                      <a:r>
                        <a:rPr sz="1200" dirty="0">
                          <a:solidFill>
                            <a:srgbClr val="EF34CC"/>
                          </a:solidFill>
                          <a:latin typeface="Arial"/>
                          <a:cs typeface="Arial"/>
                        </a:rPr>
                        <a:t>G</a:t>
                      </a:r>
                      <a:r>
                        <a:rPr sz="1200" spc="-10" dirty="0">
                          <a:solidFill>
                            <a:srgbClr val="EF34CC"/>
                          </a:solidFill>
                          <a:latin typeface="Arial"/>
                          <a:cs typeface="Arial"/>
                        </a:rPr>
                        <a:t>E</a:t>
                      </a:r>
                      <a:r>
                        <a:rPr sz="1200" spc="5" dirty="0">
                          <a:solidFill>
                            <a:srgbClr val="EF34CC"/>
                          </a:solidFill>
                          <a:latin typeface="Arial"/>
                          <a:cs typeface="Arial"/>
                        </a:rPr>
                        <a:t>T</a:t>
                      </a:r>
                      <a:r>
                        <a:rPr sz="1200" dirty="0">
                          <a:solidFill>
                            <a:srgbClr val="EF34CC"/>
                          </a:solidFill>
                          <a:latin typeface="Arial"/>
                          <a:cs typeface="Arial"/>
                        </a:rPr>
                        <a:t>D</a:t>
                      </a:r>
                      <a:r>
                        <a:rPr sz="1200" spc="-110" dirty="0">
                          <a:solidFill>
                            <a:srgbClr val="EF34CC"/>
                          </a:solidFill>
                          <a:latin typeface="Arial"/>
                          <a:cs typeface="Arial"/>
                        </a:rPr>
                        <a:t>A</a:t>
                      </a:r>
                      <a:r>
                        <a:rPr sz="1200" spc="5" dirty="0">
                          <a:solidFill>
                            <a:srgbClr val="EF34CC"/>
                          </a:solidFill>
                          <a:latin typeface="Arial"/>
                          <a:cs typeface="Arial"/>
                        </a:rPr>
                        <a:t>T</a:t>
                      </a:r>
                      <a:r>
                        <a:rPr sz="1200" spc="-5" dirty="0">
                          <a:solidFill>
                            <a:srgbClr val="EF34CC"/>
                          </a:solidFill>
                          <a:latin typeface="Arial"/>
                          <a:cs typeface="Arial"/>
                        </a:rPr>
                        <a:t>E</a:t>
                      </a:r>
                      <a:r>
                        <a:rPr sz="1200" spc="5" dirty="0">
                          <a:solidFill>
                            <a:srgbClr val="4B4B4B"/>
                          </a:solidFill>
                          <a:latin typeface="Arial"/>
                          <a:cs typeface="Arial"/>
                        </a:rPr>
                        <a:t>())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5085" marB="0">
                    <a:lnL w="12700">
                      <a:solidFill>
                        <a:srgbClr val="4B4B4B"/>
                      </a:solidFill>
                      <a:prstDash val="solid"/>
                    </a:lnL>
                    <a:lnR w="12700">
                      <a:solidFill>
                        <a:srgbClr val="4B4B4B"/>
                      </a:solidFill>
                      <a:prstDash val="solid"/>
                    </a:lnR>
                    <a:lnT w="12700">
                      <a:solidFill>
                        <a:srgbClr val="D9D9D9"/>
                      </a:solidFill>
                      <a:prstDash val="solid"/>
                    </a:lnT>
                    <a:lnB w="12700">
                      <a:solidFill>
                        <a:srgbClr val="4B4B4B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200" dirty="0">
                          <a:solidFill>
                            <a:srgbClr val="4B4B4B"/>
                          </a:solidFill>
                          <a:latin typeface="Arial"/>
                          <a:cs typeface="Arial"/>
                        </a:rPr>
                        <a:t>2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5085" marB="0">
                    <a:lnL w="12700">
                      <a:solidFill>
                        <a:srgbClr val="4B4B4B"/>
                      </a:solidFill>
                      <a:prstDash val="solid"/>
                    </a:lnL>
                    <a:lnT w="12700">
                      <a:solidFill>
                        <a:srgbClr val="D9D9D9"/>
                      </a:solidFill>
                      <a:prstDash val="solid"/>
                    </a:lnT>
                    <a:lnB w="12700">
                      <a:solidFill>
                        <a:srgbClr val="4B4B4B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8" name="Alt Bilgi Yer Tutucusu 7">
            <a:extLst>
              <a:ext uri="{FF2B5EF4-FFF2-40B4-BE49-F238E27FC236}">
                <a16:creationId xmlns:a16="http://schemas.microsoft.com/office/drawing/2014/main" id="{2A5CF116-5095-9184-FF79-646A75430B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tr-TR" sz="900" b="1">
                <a:solidFill>
                  <a:schemeClr val="accent5">
                    <a:lumMod val="50000"/>
                  </a:schemeClr>
                </a:solidFill>
              </a:rPr>
              <a:t>Adem AKKUŞ </a:t>
            </a:r>
            <a:r>
              <a:rPr lang="tr-TR" sz="900">
                <a:solidFill>
                  <a:schemeClr val="accent1">
                    <a:lumMod val="50000"/>
                  </a:schemeClr>
                </a:solidFill>
              </a:rPr>
              <a:t/>
            </a:r>
            <a:br>
              <a:rPr lang="tr-TR" sz="900">
                <a:solidFill>
                  <a:schemeClr val="accent1">
                    <a:lumMod val="50000"/>
                  </a:schemeClr>
                </a:solidFill>
              </a:rPr>
            </a:br>
            <a:r>
              <a:rPr lang="tr-TR" sz="1100" b="1">
                <a:solidFill>
                  <a:schemeClr val="accent5">
                    <a:lumMod val="50000"/>
                  </a:schemeClr>
                </a:solidFill>
              </a:rPr>
              <a:t>|</a:t>
            </a:r>
            <a:r>
              <a:rPr lang="tr-TR" sz="900">
                <a:solidFill>
                  <a:schemeClr val="accent1">
                    <a:lumMod val="50000"/>
                  </a:schemeClr>
                </a:solidFill>
              </a:rPr>
              <a:t> Bilgisayar Mühendisi </a:t>
            </a:r>
            <a:r>
              <a:rPr lang="tr-TR" sz="1100" b="1">
                <a:solidFill>
                  <a:schemeClr val="accent5">
                    <a:lumMod val="50000"/>
                  </a:schemeClr>
                </a:solidFill>
              </a:rPr>
              <a:t>|</a:t>
            </a:r>
            <a:r>
              <a:rPr lang="tr-TR" sz="900">
                <a:solidFill>
                  <a:schemeClr val="accent1">
                    <a:lumMod val="50000"/>
                  </a:schemeClr>
                </a:solidFill>
              </a:rPr>
              <a:t> Uzm. Bilişim Tekn. Öğrt. </a:t>
            </a:r>
            <a:r>
              <a:rPr lang="tr-TR" sz="1100" b="1">
                <a:solidFill>
                  <a:schemeClr val="accent5">
                    <a:lumMod val="50000"/>
                  </a:schemeClr>
                </a:solidFill>
              </a:rPr>
              <a:t>|</a:t>
            </a:r>
            <a:r>
              <a:rPr lang="tr-TR" sz="900">
                <a:solidFill>
                  <a:schemeClr val="accent1">
                    <a:lumMod val="50000"/>
                  </a:schemeClr>
                </a:solidFill>
              </a:rPr>
              <a:t> Eğitmen</a:t>
            </a:r>
            <a:endParaRPr lang="tr-TR" sz="900" dirty="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70838" y="432307"/>
            <a:ext cx="6803390" cy="636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000" dirty="0"/>
              <a:t>Tarih ve Saat </a:t>
            </a:r>
            <a:r>
              <a:rPr sz="4000" spc="5" dirty="0"/>
              <a:t>Fonksiyonları</a:t>
            </a:r>
            <a:r>
              <a:rPr sz="4000" spc="-190" dirty="0"/>
              <a:t> </a:t>
            </a:r>
            <a:r>
              <a:rPr sz="4000" spc="5" dirty="0"/>
              <a:t>-2</a:t>
            </a:r>
            <a:endParaRPr sz="4000"/>
          </a:p>
        </p:txBody>
      </p:sp>
      <p:sp>
        <p:nvSpPr>
          <p:cNvPr id="8" name="Alt Bilgi Yer Tutucusu 7">
            <a:extLst>
              <a:ext uri="{FF2B5EF4-FFF2-40B4-BE49-F238E27FC236}">
                <a16:creationId xmlns:a16="http://schemas.microsoft.com/office/drawing/2014/main" id="{2A5CF116-5095-9184-FF79-646A75430B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tr-TR" sz="900" b="1">
                <a:solidFill>
                  <a:schemeClr val="accent5">
                    <a:lumMod val="50000"/>
                  </a:schemeClr>
                </a:solidFill>
              </a:rPr>
              <a:t>Adem AKKUŞ </a:t>
            </a:r>
            <a:r>
              <a:rPr lang="tr-TR" sz="900">
                <a:solidFill>
                  <a:schemeClr val="accent1">
                    <a:lumMod val="50000"/>
                  </a:schemeClr>
                </a:solidFill>
              </a:rPr>
              <a:t/>
            </a:r>
            <a:br>
              <a:rPr lang="tr-TR" sz="900">
                <a:solidFill>
                  <a:schemeClr val="accent1">
                    <a:lumMod val="50000"/>
                  </a:schemeClr>
                </a:solidFill>
              </a:rPr>
            </a:br>
            <a:r>
              <a:rPr lang="tr-TR" sz="1100" b="1">
                <a:solidFill>
                  <a:schemeClr val="accent5">
                    <a:lumMod val="50000"/>
                  </a:schemeClr>
                </a:solidFill>
              </a:rPr>
              <a:t>|</a:t>
            </a:r>
            <a:r>
              <a:rPr lang="tr-TR" sz="900">
                <a:solidFill>
                  <a:schemeClr val="accent1">
                    <a:lumMod val="50000"/>
                  </a:schemeClr>
                </a:solidFill>
              </a:rPr>
              <a:t> Bilgisayar Mühendisi </a:t>
            </a:r>
            <a:r>
              <a:rPr lang="tr-TR" sz="1100" b="1">
                <a:solidFill>
                  <a:schemeClr val="accent5">
                    <a:lumMod val="50000"/>
                  </a:schemeClr>
                </a:solidFill>
              </a:rPr>
              <a:t>|</a:t>
            </a:r>
            <a:r>
              <a:rPr lang="tr-TR" sz="900">
                <a:solidFill>
                  <a:schemeClr val="accent1">
                    <a:lumMod val="50000"/>
                  </a:schemeClr>
                </a:solidFill>
              </a:rPr>
              <a:t> Uzm. Bilişim Tekn. Öğrt. </a:t>
            </a:r>
            <a:r>
              <a:rPr lang="tr-TR" sz="1100" b="1">
                <a:solidFill>
                  <a:schemeClr val="accent5">
                    <a:lumMod val="50000"/>
                  </a:schemeClr>
                </a:solidFill>
              </a:rPr>
              <a:t>|</a:t>
            </a:r>
            <a:r>
              <a:rPr lang="tr-TR" sz="900">
                <a:solidFill>
                  <a:schemeClr val="accent1">
                    <a:lumMod val="50000"/>
                  </a:schemeClr>
                </a:solidFill>
              </a:rPr>
              <a:t> Eğitmen</a:t>
            </a:r>
            <a:endParaRPr lang="tr-TR" sz="900" dirty="0"/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1CAB32B1-838E-6AB1-D2F2-46BE256284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219200"/>
            <a:ext cx="6400800" cy="4049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14087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F527BF-7F84-693A-4D3D-CAB5C33972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>
            <a:extLst>
              <a:ext uri="{FF2B5EF4-FFF2-40B4-BE49-F238E27FC236}">
                <a16:creationId xmlns:a16="http://schemas.microsoft.com/office/drawing/2014/main" id="{917E0E72-19F5-BCAE-3A28-D0F25CCC149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70838" y="432307"/>
            <a:ext cx="6803390" cy="636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000" dirty="0"/>
              <a:t>Tarih ve Saat </a:t>
            </a:r>
            <a:r>
              <a:rPr sz="4000" spc="5" dirty="0"/>
              <a:t>Fonksiyonları</a:t>
            </a:r>
            <a:r>
              <a:rPr sz="4000" spc="-190" dirty="0"/>
              <a:t> </a:t>
            </a:r>
            <a:r>
              <a:rPr sz="4000" spc="5" dirty="0"/>
              <a:t>-2</a:t>
            </a:r>
            <a:endParaRPr sz="4000"/>
          </a:p>
        </p:txBody>
      </p:sp>
      <p:sp>
        <p:nvSpPr>
          <p:cNvPr id="8" name="Alt Bilgi Yer Tutucusu 7">
            <a:extLst>
              <a:ext uri="{FF2B5EF4-FFF2-40B4-BE49-F238E27FC236}">
                <a16:creationId xmlns:a16="http://schemas.microsoft.com/office/drawing/2014/main" id="{039DECC4-FDE9-AB9A-C317-21CFED06CD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tr-TR" sz="900" b="1">
                <a:solidFill>
                  <a:schemeClr val="accent5">
                    <a:lumMod val="50000"/>
                  </a:schemeClr>
                </a:solidFill>
              </a:rPr>
              <a:t>Adem AKKUŞ </a:t>
            </a:r>
            <a:r>
              <a:rPr lang="tr-TR" sz="900">
                <a:solidFill>
                  <a:schemeClr val="accent1">
                    <a:lumMod val="50000"/>
                  </a:schemeClr>
                </a:solidFill>
              </a:rPr>
              <a:t/>
            </a:r>
            <a:br>
              <a:rPr lang="tr-TR" sz="900">
                <a:solidFill>
                  <a:schemeClr val="accent1">
                    <a:lumMod val="50000"/>
                  </a:schemeClr>
                </a:solidFill>
              </a:rPr>
            </a:br>
            <a:r>
              <a:rPr lang="tr-TR" sz="1100" b="1">
                <a:solidFill>
                  <a:schemeClr val="accent5">
                    <a:lumMod val="50000"/>
                  </a:schemeClr>
                </a:solidFill>
              </a:rPr>
              <a:t>|</a:t>
            </a:r>
            <a:r>
              <a:rPr lang="tr-TR" sz="900">
                <a:solidFill>
                  <a:schemeClr val="accent1">
                    <a:lumMod val="50000"/>
                  </a:schemeClr>
                </a:solidFill>
              </a:rPr>
              <a:t> Bilgisayar Mühendisi </a:t>
            </a:r>
            <a:r>
              <a:rPr lang="tr-TR" sz="1100" b="1">
                <a:solidFill>
                  <a:schemeClr val="accent5">
                    <a:lumMod val="50000"/>
                  </a:schemeClr>
                </a:solidFill>
              </a:rPr>
              <a:t>|</a:t>
            </a:r>
            <a:r>
              <a:rPr lang="tr-TR" sz="900">
                <a:solidFill>
                  <a:schemeClr val="accent1">
                    <a:lumMod val="50000"/>
                  </a:schemeClr>
                </a:solidFill>
              </a:rPr>
              <a:t> Uzm. Bilişim Tekn. Öğrt. </a:t>
            </a:r>
            <a:r>
              <a:rPr lang="tr-TR" sz="1100" b="1">
                <a:solidFill>
                  <a:schemeClr val="accent5">
                    <a:lumMod val="50000"/>
                  </a:schemeClr>
                </a:solidFill>
              </a:rPr>
              <a:t>|</a:t>
            </a:r>
            <a:r>
              <a:rPr lang="tr-TR" sz="900">
                <a:solidFill>
                  <a:schemeClr val="accent1">
                    <a:lumMod val="50000"/>
                  </a:schemeClr>
                </a:solidFill>
              </a:rPr>
              <a:t> Eğitmen</a:t>
            </a:r>
            <a:endParaRPr lang="tr-TR" sz="900" dirty="0"/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7BF42239-125C-4735-5398-14104F8E18B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65"/>
          <a:stretch/>
        </p:blipFill>
        <p:spPr>
          <a:xfrm>
            <a:off x="1714239" y="1371600"/>
            <a:ext cx="5981961" cy="4054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32540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08C2CE-D0ED-EB26-96F5-771BB03CDA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>
            <a:extLst>
              <a:ext uri="{FF2B5EF4-FFF2-40B4-BE49-F238E27FC236}">
                <a16:creationId xmlns:a16="http://schemas.microsoft.com/office/drawing/2014/main" id="{CE8C7202-5EE1-8F54-B1A1-D99D3DA5738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70838" y="432307"/>
            <a:ext cx="6803390" cy="636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000" dirty="0"/>
              <a:t>Tarih ve Saat </a:t>
            </a:r>
            <a:r>
              <a:rPr sz="4000" spc="5" dirty="0"/>
              <a:t>Fonksiyonları</a:t>
            </a:r>
            <a:r>
              <a:rPr sz="4000" spc="-190" dirty="0"/>
              <a:t> </a:t>
            </a:r>
            <a:r>
              <a:rPr sz="4000" spc="5" dirty="0"/>
              <a:t>-2</a:t>
            </a:r>
            <a:endParaRPr sz="4000"/>
          </a:p>
        </p:txBody>
      </p:sp>
      <p:sp>
        <p:nvSpPr>
          <p:cNvPr id="8" name="Alt Bilgi Yer Tutucusu 7">
            <a:extLst>
              <a:ext uri="{FF2B5EF4-FFF2-40B4-BE49-F238E27FC236}">
                <a16:creationId xmlns:a16="http://schemas.microsoft.com/office/drawing/2014/main" id="{CA0B1EC2-C493-4BB6-57CF-D3B4D66CBE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tr-TR" sz="900" b="1">
                <a:solidFill>
                  <a:schemeClr val="accent5">
                    <a:lumMod val="50000"/>
                  </a:schemeClr>
                </a:solidFill>
              </a:rPr>
              <a:t>Adem AKKUŞ </a:t>
            </a:r>
            <a:r>
              <a:rPr lang="tr-TR" sz="900">
                <a:solidFill>
                  <a:schemeClr val="accent1">
                    <a:lumMod val="50000"/>
                  </a:schemeClr>
                </a:solidFill>
              </a:rPr>
              <a:t/>
            </a:r>
            <a:br>
              <a:rPr lang="tr-TR" sz="900">
                <a:solidFill>
                  <a:schemeClr val="accent1">
                    <a:lumMod val="50000"/>
                  </a:schemeClr>
                </a:solidFill>
              </a:rPr>
            </a:br>
            <a:r>
              <a:rPr lang="tr-TR" sz="1100" b="1">
                <a:solidFill>
                  <a:schemeClr val="accent5">
                    <a:lumMod val="50000"/>
                  </a:schemeClr>
                </a:solidFill>
              </a:rPr>
              <a:t>|</a:t>
            </a:r>
            <a:r>
              <a:rPr lang="tr-TR" sz="900">
                <a:solidFill>
                  <a:schemeClr val="accent1">
                    <a:lumMod val="50000"/>
                  </a:schemeClr>
                </a:solidFill>
              </a:rPr>
              <a:t> Bilgisayar Mühendisi </a:t>
            </a:r>
            <a:r>
              <a:rPr lang="tr-TR" sz="1100" b="1">
                <a:solidFill>
                  <a:schemeClr val="accent5">
                    <a:lumMod val="50000"/>
                  </a:schemeClr>
                </a:solidFill>
              </a:rPr>
              <a:t>|</a:t>
            </a:r>
            <a:r>
              <a:rPr lang="tr-TR" sz="900">
                <a:solidFill>
                  <a:schemeClr val="accent1">
                    <a:lumMod val="50000"/>
                  </a:schemeClr>
                </a:solidFill>
              </a:rPr>
              <a:t> Uzm. Bilişim Tekn. Öğrt. </a:t>
            </a:r>
            <a:r>
              <a:rPr lang="tr-TR" sz="1100" b="1">
                <a:solidFill>
                  <a:schemeClr val="accent5">
                    <a:lumMod val="50000"/>
                  </a:schemeClr>
                </a:solidFill>
              </a:rPr>
              <a:t>|</a:t>
            </a:r>
            <a:r>
              <a:rPr lang="tr-TR" sz="900">
                <a:solidFill>
                  <a:schemeClr val="accent1">
                    <a:lumMod val="50000"/>
                  </a:schemeClr>
                </a:solidFill>
              </a:rPr>
              <a:t> Eğitmen</a:t>
            </a:r>
            <a:endParaRPr lang="tr-TR" sz="900" dirty="0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8A19FC2F-2867-7421-373A-D8E648C6C5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355" y="1611472"/>
            <a:ext cx="5639289" cy="3635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29285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77505B-11E6-BF14-7634-53CA7863A7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>
            <a:extLst>
              <a:ext uri="{FF2B5EF4-FFF2-40B4-BE49-F238E27FC236}">
                <a16:creationId xmlns:a16="http://schemas.microsoft.com/office/drawing/2014/main" id="{8B157266-0C52-A1C1-7BE6-C954D4651FC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70838" y="432307"/>
            <a:ext cx="6803390" cy="636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000" dirty="0"/>
              <a:t>Tarih ve Saat </a:t>
            </a:r>
            <a:r>
              <a:rPr sz="4000" spc="5" dirty="0"/>
              <a:t>Fonksiyonları</a:t>
            </a:r>
            <a:r>
              <a:rPr sz="4000" spc="-190" dirty="0"/>
              <a:t> </a:t>
            </a:r>
            <a:r>
              <a:rPr sz="4000" spc="5" dirty="0"/>
              <a:t>-2</a:t>
            </a:r>
            <a:endParaRPr sz="4000"/>
          </a:p>
        </p:txBody>
      </p:sp>
      <p:sp>
        <p:nvSpPr>
          <p:cNvPr id="8" name="Alt Bilgi Yer Tutucusu 7">
            <a:extLst>
              <a:ext uri="{FF2B5EF4-FFF2-40B4-BE49-F238E27FC236}">
                <a16:creationId xmlns:a16="http://schemas.microsoft.com/office/drawing/2014/main" id="{2B2001C9-AFAE-5F79-4482-B7434546B30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tr-TR" sz="900" b="1">
                <a:solidFill>
                  <a:schemeClr val="accent5">
                    <a:lumMod val="50000"/>
                  </a:schemeClr>
                </a:solidFill>
              </a:rPr>
              <a:t>Adem AKKUŞ </a:t>
            </a:r>
            <a:r>
              <a:rPr lang="tr-TR" sz="900">
                <a:solidFill>
                  <a:schemeClr val="accent1">
                    <a:lumMod val="50000"/>
                  </a:schemeClr>
                </a:solidFill>
              </a:rPr>
              <a:t/>
            </a:r>
            <a:br>
              <a:rPr lang="tr-TR" sz="900">
                <a:solidFill>
                  <a:schemeClr val="accent1">
                    <a:lumMod val="50000"/>
                  </a:schemeClr>
                </a:solidFill>
              </a:rPr>
            </a:br>
            <a:r>
              <a:rPr lang="tr-TR" sz="1100" b="1">
                <a:solidFill>
                  <a:schemeClr val="accent5">
                    <a:lumMod val="50000"/>
                  </a:schemeClr>
                </a:solidFill>
              </a:rPr>
              <a:t>|</a:t>
            </a:r>
            <a:r>
              <a:rPr lang="tr-TR" sz="900">
                <a:solidFill>
                  <a:schemeClr val="accent1">
                    <a:lumMod val="50000"/>
                  </a:schemeClr>
                </a:solidFill>
              </a:rPr>
              <a:t> Bilgisayar Mühendisi </a:t>
            </a:r>
            <a:r>
              <a:rPr lang="tr-TR" sz="1100" b="1">
                <a:solidFill>
                  <a:schemeClr val="accent5">
                    <a:lumMod val="50000"/>
                  </a:schemeClr>
                </a:solidFill>
              </a:rPr>
              <a:t>|</a:t>
            </a:r>
            <a:r>
              <a:rPr lang="tr-TR" sz="900">
                <a:solidFill>
                  <a:schemeClr val="accent1">
                    <a:lumMod val="50000"/>
                  </a:schemeClr>
                </a:solidFill>
              </a:rPr>
              <a:t> Uzm. Bilişim Tekn. Öğrt. </a:t>
            </a:r>
            <a:r>
              <a:rPr lang="tr-TR" sz="1100" b="1">
                <a:solidFill>
                  <a:schemeClr val="accent5">
                    <a:lumMod val="50000"/>
                  </a:schemeClr>
                </a:solidFill>
              </a:rPr>
              <a:t>|</a:t>
            </a:r>
            <a:r>
              <a:rPr lang="tr-TR" sz="900">
                <a:solidFill>
                  <a:schemeClr val="accent1">
                    <a:lumMod val="50000"/>
                  </a:schemeClr>
                </a:solidFill>
              </a:rPr>
              <a:t> Eğitmen</a:t>
            </a:r>
            <a:endParaRPr lang="tr-TR" sz="900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17F87A12-580B-2780-F4ED-F35C5C3BF5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00" y="1219200"/>
            <a:ext cx="4252328" cy="2133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50472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33C686-56AC-FF8D-C0D8-7DAF58B9B7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>
            <a:extLst>
              <a:ext uri="{FF2B5EF4-FFF2-40B4-BE49-F238E27FC236}">
                <a16:creationId xmlns:a16="http://schemas.microsoft.com/office/drawing/2014/main" id="{E5FEEA40-02EC-03D0-3062-5460442668A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70838" y="432307"/>
            <a:ext cx="6803390" cy="636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000" dirty="0"/>
              <a:t>Tarih ve Saat </a:t>
            </a:r>
            <a:r>
              <a:rPr sz="4000" spc="5" dirty="0"/>
              <a:t>Fonksiyonları</a:t>
            </a:r>
            <a:r>
              <a:rPr sz="4000" spc="-190" dirty="0"/>
              <a:t> </a:t>
            </a:r>
            <a:r>
              <a:rPr sz="4000" spc="5" dirty="0"/>
              <a:t>-2</a:t>
            </a:r>
            <a:endParaRPr sz="4000"/>
          </a:p>
        </p:txBody>
      </p:sp>
      <p:sp>
        <p:nvSpPr>
          <p:cNvPr id="8" name="Alt Bilgi Yer Tutucusu 7">
            <a:extLst>
              <a:ext uri="{FF2B5EF4-FFF2-40B4-BE49-F238E27FC236}">
                <a16:creationId xmlns:a16="http://schemas.microsoft.com/office/drawing/2014/main" id="{DBD749D1-095D-98D5-A6C1-292AF8FF04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tr-TR" sz="900" b="1">
                <a:solidFill>
                  <a:schemeClr val="accent5">
                    <a:lumMod val="50000"/>
                  </a:schemeClr>
                </a:solidFill>
              </a:rPr>
              <a:t>Adem AKKUŞ </a:t>
            </a:r>
            <a:r>
              <a:rPr lang="tr-TR" sz="900">
                <a:solidFill>
                  <a:schemeClr val="accent1">
                    <a:lumMod val="50000"/>
                  </a:schemeClr>
                </a:solidFill>
              </a:rPr>
              <a:t/>
            </a:r>
            <a:br>
              <a:rPr lang="tr-TR" sz="900">
                <a:solidFill>
                  <a:schemeClr val="accent1">
                    <a:lumMod val="50000"/>
                  </a:schemeClr>
                </a:solidFill>
              </a:rPr>
            </a:br>
            <a:r>
              <a:rPr lang="tr-TR" sz="1100" b="1">
                <a:solidFill>
                  <a:schemeClr val="accent5">
                    <a:lumMod val="50000"/>
                  </a:schemeClr>
                </a:solidFill>
              </a:rPr>
              <a:t>|</a:t>
            </a:r>
            <a:r>
              <a:rPr lang="tr-TR" sz="900">
                <a:solidFill>
                  <a:schemeClr val="accent1">
                    <a:lumMod val="50000"/>
                  </a:schemeClr>
                </a:solidFill>
              </a:rPr>
              <a:t> Bilgisayar Mühendisi </a:t>
            </a:r>
            <a:r>
              <a:rPr lang="tr-TR" sz="1100" b="1">
                <a:solidFill>
                  <a:schemeClr val="accent5">
                    <a:lumMod val="50000"/>
                  </a:schemeClr>
                </a:solidFill>
              </a:rPr>
              <a:t>|</a:t>
            </a:r>
            <a:r>
              <a:rPr lang="tr-TR" sz="900">
                <a:solidFill>
                  <a:schemeClr val="accent1">
                    <a:lumMod val="50000"/>
                  </a:schemeClr>
                </a:solidFill>
              </a:rPr>
              <a:t> Uzm. Bilişim Tekn. Öğrt. </a:t>
            </a:r>
            <a:r>
              <a:rPr lang="tr-TR" sz="1100" b="1">
                <a:solidFill>
                  <a:schemeClr val="accent5">
                    <a:lumMod val="50000"/>
                  </a:schemeClr>
                </a:solidFill>
              </a:rPr>
              <a:t>|</a:t>
            </a:r>
            <a:r>
              <a:rPr lang="tr-TR" sz="900">
                <a:solidFill>
                  <a:schemeClr val="accent1">
                    <a:lumMod val="50000"/>
                  </a:schemeClr>
                </a:solidFill>
              </a:rPr>
              <a:t> Eğitmen</a:t>
            </a:r>
            <a:endParaRPr lang="tr-TR" sz="9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E6D22ED-6C41-BFAD-F266-8A7342918B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1295400"/>
            <a:ext cx="4986337" cy="4731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384261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D1104B-DA06-DE77-9084-11C0A5607A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>
            <a:extLst>
              <a:ext uri="{FF2B5EF4-FFF2-40B4-BE49-F238E27FC236}">
                <a16:creationId xmlns:a16="http://schemas.microsoft.com/office/drawing/2014/main" id="{820174D2-B763-6CF0-EBE7-2EEA39A5C72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70838" y="432307"/>
            <a:ext cx="6803390" cy="636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000" dirty="0"/>
              <a:t>Tarih ve Saat </a:t>
            </a:r>
            <a:r>
              <a:rPr sz="4000" spc="5" dirty="0"/>
              <a:t>Fonksiyonları</a:t>
            </a:r>
            <a:r>
              <a:rPr sz="4000" spc="-190" dirty="0"/>
              <a:t> </a:t>
            </a:r>
            <a:r>
              <a:rPr sz="4000" spc="5" dirty="0"/>
              <a:t>-2</a:t>
            </a:r>
            <a:endParaRPr sz="4000"/>
          </a:p>
        </p:txBody>
      </p:sp>
      <p:sp>
        <p:nvSpPr>
          <p:cNvPr id="8" name="Alt Bilgi Yer Tutucusu 7">
            <a:extLst>
              <a:ext uri="{FF2B5EF4-FFF2-40B4-BE49-F238E27FC236}">
                <a16:creationId xmlns:a16="http://schemas.microsoft.com/office/drawing/2014/main" id="{F6870676-26F7-7307-734A-9B0CA0A070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tr-TR" sz="900" b="1">
                <a:solidFill>
                  <a:schemeClr val="accent5">
                    <a:lumMod val="50000"/>
                  </a:schemeClr>
                </a:solidFill>
              </a:rPr>
              <a:t>Adem AKKUŞ </a:t>
            </a:r>
            <a:r>
              <a:rPr lang="tr-TR" sz="900">
                <a:solidFill>
                  <a:schemeClr val="accent1">
                    <a:lumMod val="50000"/>
                  </a:schemeClr>
                </a:solidFill>
              </a:rPr>
              <a:t/>
            </a:r>
            <a:br>
              <a:rPr lang="tr-TR" sz="900">
                <a:solidFill>
                  <a:schemeClr val="accent1">
                    <a:lumMod val="50000"/>
                  </a:schemeClr>
                </a:solidFill>
              </a:rPr>
            </a:br>
            <a:r>
              <a:rPr lang="tr-TR" sz="1100" b="1">
                <a:solidFill>
                  <a:schemeClr val="accent5">
                    <a:lumMod val="50000"/>
                  </a:schemeClr>
                </a:solidFill>
              </a:rPr>
              <a:t>|</a:t>
            </a:r>
            <a:r>
              <a:rPr lang="tr-TR" sz="900">
                <a:solidFill>
                  <a:schemeClr val="accent1">
                    <a:lumMod val="50000"/>
                  </a:schemeClr>
                </a:solidFill>
              </a:rPr>
              <a:t> Bilgisayar Mühendisi </a:t>
            </a:r>
            <a:r>
              <a:rPr lang="tr-TR" sz="1100" b="1">
                <a:solidFill>
                  <a:schemeClr val="accent5">
                    <a:lumMod val="50000"/>
                  </a:schemeClr>
                </a:solidFill>
              </a:rPr>
              <a:t>|</a:t>
            </a:r>
            <a:r>
              <a:rPr lang="tr-TR" sz="900">
                <a:solidFill>
                  <a:schemeClr val="accent1">
                    <a:lumMod val="50000"/>
                  </a:schemeClr>
                </a:solidFill>
              </a:rPr>
              <a:t> Uzm. Bilişim Tekn. Öğrt. </a:t>
            </a:r>
            <a:r>
              <a:rPr lang="tr-TR" sz="1100" b="1">
                <a:solidFill>
                  <a:schemeClr val="accent5">
                    <a:lumMod val="50000"/>
                  </a:schemeClr>
                </a:solidFill>
              </a:rPr>
              <a:t>|</a:t>
            </a:r>
            <a:r>
              <a:rPr lang="tr-TR" sz="900">
                <a:solidFill>
                  <a:schemeClr val="accent1">
                    <a:lumMod val="50000"/>
                  </a:schemeClr>
                </a:solidFill>
              </a:rPr>
              <a:t> Eğitmen</a:t>
            </a:r>
            <a:endParaRPr lang="tr-TR" sz="900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F5B8FC33-28DA-970F-5792-4DE08FAEC5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0662" y="1071843"/>
            <a:ext cx="6162676" cy="2819400"/>
          </a:xfrm>
          <a:prstGeom prst="rect">
            <a:avLst/>
          </a:prstGeom>
        </p:spPr>
      </p:pic>
      <p:pic>
        <p:nvPicPr>
          <p:cNvPr id="6" name="Resim 5">
            <a:extLst>
              <a:ext uri="{FF2B5EF4-FFF2-40B4-BE49-F238E27FC236}">
                <a16:creationId xmlns:a16="http://schemas.microsoft.com/office/drawing/2014/main" id="{F091990D-E2C0-66E3-C378-3D40828EF7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6600" y="4114800"/>
            <a:ext cx="3448177" cy="1406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1967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2000" y="533400"/>
            <a:ext cx="7813660" cy="68929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tr-TR" sz="4400" spc="-5" dirty="0" err="1">
                <a:solidFill>
                  <a:srgbClr val="4B4B4B"/>
                </a:solidFill>
              </a:rPr>
              <a:t>Veritabanı</a:t>
            </a:r>
            <a:r>
              <a:rPr lang="tr-TR" sz="4400" spc="-5" dirty="0">
                <a:solidFill>
                  <a:srgbClr val="4B4B4B"/>
                </a:solidFill>
              </a:rPr>
              <a:t> Restore</a:t>
            </a:r>
            <a:endParaRPr sz="4400" dirty="0">
              <a:solidFill>
                <a:srgbClr val="4B4B4B"/>
              </a:solidFill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68340" y="1143000"/>
            <a:ext cx="8007320" cy="1258037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065" algn="just">
              <a:lnSpc>
                <a:spcPct val="100000"/>
              </a:lnSpc>
              <a:spcBef>
                <a:spcPts val="110"/>
              </a:spcBef>
              <a:tabLst>
                <a:tab pos="356870" algn="l"/>
                <a:tab pos="357505" algn="l"/>
              </a:tabLst>
            </a:pPr>
            <a:r>
              <a:rPr lang="tr-TR" sz="2000" dirty="0">
                <a:latin typeface="Arial"/>
                <a:cs typeface="Arial"/>
              </a:rPr>
              <a:t>1. </a:t>
            </a:r>
            <a:r>
              <a:rPr lang="tr-TR" sz="2000" b="1" dirty="0">
                <a:latin typeface="Arial"/>
                <a:cs typeface="Arial"/>
              </a:rPr>
              <a:t>SQL Server Management </a:t>
            </a:r>
            <a:r>
              <a:rPr lang="tr-TR" sz="2000" b="1" dirty="0" err="1">
                <a:latin typeface="Arial"/>
                <a:cs typeface="Arial"/>
              </a:rPr>
              <a:t>Studio'yu</a:t>
            </a:r>
            <a:r>
              <a:rPr lang="tr-TR" sz="2000" b="1" dirty="0">
                <a:latin typeface="Arial"/>
                <a:cs typeface="Arial"/>
              </a:rPr>
              <a:t> </a:t>
            </a:r>
            <a:r>
              <a:rPr lang="tr-TR" sz="2000" dirty="0">
                <a:latin typeface="Arial"/>
                <a:cs typeface="Arial"/>
              </a:rPr>
              <a:t>(SSMS) başlatın ve SQL Server örneğinize bağlanın.</a:t>
            </a:r>
          </a:p>
          <a:p>
            <a:pPr marL="12065" algn="just">
              <a:lnSpc>
                <a:spcPct val="100000"/>
              </a:lnSpc>
              <a:spcBef>
                <a:spcPts val="110"/>
              </a:spcBef>
              <a:tabLst>
                <a:tab pos="356870" algn="l"/>
                <a:tab pos="357505" algn="l"/>
              </a:tabLst>
            </a:pPr>
            <a:r>
              <a:rPr lang="tr-TR" sz="2000" dirty="0">
                <a:latin typeface="Arial"/>
                <a:cs typeface="Arial"/>
              </a:rPr>
              <a:t>2. </a:t>
            </a:r>
            <a:r>
              <a:rPr lang="tr-TR" sz="2000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Object Explorer</a:t>
            </a:r>
            <a:r>
              <a:rPr lang="tr-TR" sz="20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 </a:t>
            </a:r>
            <a:r>
              <a:rPr lang="tr-TR" sz="2000" b="0" i="0" dirty="0" err="1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v</a:t>
            </a:r>
            <a:r>
              <a:rPr lang="tr-TR" sz="2000" dirty="0" err="1">
                <a:latin typeface="Arial"/>
                <a:cs typeface="Arial"/>
              </a:rPr>
              <a:t>eritabanları</a:t>
            </a:r>
            <a:r>
              <a:rPr lang="tr-TR" sz="2000" dirty="0">
                <a:latin typeface="Arial"/>
                <a:cs typeface="Arial"/>
              </a:rPr>
              <a:t> düğümüne sağ tıklayın ve </a:t>
            </a:r>
            <a:r>
              <a:rPr lang="tr-TR" sz="2000" dirty="0" err="1">
                <a:latin typeface="Arial"/>
                <a:cs typeface="Arial"/>
              </a:rPr>
              <a:t>veritabanını</a:t>
            </a:r>
            <a:r>
              <a:rPr lang="tr-TR" sz="2000" dirty="0">
                <a:latin typeface="Arial"/>
                <a:cs typeface="Arial"/>
              </a:rPr>
              <a:t> </a:t>
            </a:r>
            <a:r>
              <a:rPr lang="tr-TR" sz="2000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Restore Database...</a:t>
            </a:r>
            <a:r>
              <a:rPr lang="tr-TR" sz="20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. </a:t>
            </a:r>
            <a:r>
              <a:rPr lang="tr-TR" sz="2000" dirty="0">
                <a:latin typeface="Arial"/>
                <a:cs typeface="Arial"/>
              </a:rPr>
              <a:t>öğesini seçin .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7" name="Alt Bilgi Yer Tutucusu 6">
            <a:extLst>
              <a:ext uri="{FF2B5EF4-FFF2-40B4-BE49-F238E27FC236}">
                <a16:creationId xmlns:a16="http://schemas.microsoft.com/office/drawing/2014/main" id="{8FABEA42-E1CE-C27B-0492-EC5729326AA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tr-TR" sz="900" b="1">
                <a:solidFill>
                  <a:schemeClr val="accent5">
                    <a:lumMod val="50000"/>
                  </a:schemeClr>
                </a:solidFill>
              </a:rPr>
              <a:t>Adem AKKUŞ </a:t>
            </a:r>
            <a:r>
              <a:rPr lang="tr-TR" sz="900">
                <a:solidFill>
                  <a:schemeClr val="accent1">
                    <a:lumMod val="50000"/>
                  </a:schemeClr>
                </a:solidFill>
              </a:rPr>
              <a:t/>
            </a:r>
            <a:br>
              <a:rPr lang="tr-TR" sz="900">
                <a:solidFill>
                  <a:schemeClr val="accent1">
                    <a:lumMod val="50000"/>
                  </a:schemeClr>
                </a:solidFill>
              </a:rPr>
            </a:br>
            <a:r>
              <a:rPr lang="tr-TR" sz="1100" b="1">
                <a:solidFill>
                  <a:schemeClr val="accent5">
                    <a:lumMod val="50000"/>
                  </a:schemeClr>
                </a:solidFill>
              </a:rPr>
              <a:t>|</a:t>
            </a:r>
            <a:r>
              <a:rPr lang="tr-TR" sz="900">
                <a:solidFill>
                  <a:schemeClr val="accent1">
                    <a:lumMod val="50000"/>
                  </a:schemeClr>
                </a:solidFill>
              </a:rPr>
              <a:t> Bilgisayar Mühendisi </a:t>
            </a:r>
            <a:r>
              <a:rPr lang="tr-TR" sz="1100" b="1">
                <a:solidFill>
                  <a:schemeClr val="accent5">
                    <a:lumMod val="50000"/>
                  </a:schemeClr>
                </a:solidFill>
              </a:rPr>
              <a:t>|</a:t>
            </a:r>
            <a:r>
              <a:rPr lang="tr-TR" sz="900">
                <a:solidFill>
                  <a:schemeClr val="accent1">
                    <a:lumMod val="50000"/>
                  </a:schemeClr>
                </a:solidFill>
              </a:rPr>
              <a:t> Uzm. Bilişim Tekn. Öğrt. </a:t>
            </a:r>
            <a:r>
              <a:rPr lang="tr-TR" sz="1100" b="1">
                <a:solidFill>
                  <a:schemeClr val="accent5">
                    <a:lumMod val="50000"/>
                  </a:schemeClr>
                </a:solidFill>
              </a:rPr>
              <a:t>|</a:t>
            </a:r>
            <a:r>
              <a:rPr lang="tr-TR" sz="900">
                <a:solidFill>
                  <a:schemeClr val="accent1">
                    <a:lumMod val="50000"/>
                  </a:schemeClr>
                </a:solidFill>
              </a:rPr>
              <a:t> Eğitmen</a:t>
            </a:r>
            <a:endParaRPr lang="tr-TR" sz="900" dirty="0"/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F654EBCC-CF0F-7820-D580-A36226876D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733" y="2467338"/>
            <a:ext cx="3109229" cy="25224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Resim 8">
            <a:extLst>
              <a:ext uri="{FF2B5EF4-FFF2-40B4-BE49-F238E27FC236}">
                <a16:creationId xmlns:a16="http://schemas.microsoft.com/office/drawing/2014/main" id="{E8EC5101-668D-B43C-9699-26AD3C2A17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521" r="1481" b="1590"/>
          <a:stretch/>
        </p:blipFill>
        <p:spPr>
          <a:xfrm>
            <a:off x="4064889" y="2409590"/>
            <a:ext cx="4648200" cy="37537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2123781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301618-DCC2-4846-560A-4C84ABF9F6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>
            <a:extLst>
              <a:ext uri="{FF2B5EF4-FFF2-40B4-BE49-F238E27FC236}">
                <a16:creationId xmlns:a16="http://schemas.microsoft.com/office/drawing/2014/main" id="{FDC7EEEC-B44D-0440-BA04-B2FE2D8A1FE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70838" y="432307"/>
            <a:ext cx="6803390" cy="636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000" dirty="0"/>
              <a:t>Tarih ve Saat </a:t>
            </a:r>
            <a:r>
              <a:rPr sz="4000" spc="5" dirty="0"/>
              <a:t>Fonksiyonları</a:t>
            </a:r>
            <a:r>
              <a:rPr sz="4000" spc="-190" dirty="0"/>
              <a:t> </a:t>
            </a:r>
            <a:r>
              <a:rPr sz="4000" spc="5" dirty="0"/>
              <a:t>-2</a:t>
            </a:r>
            <a:endParaRPr sz="4000"/>
          </a:p>
        </p:txBody>
      </p:sp>
      <p:sp>
        <p:nvSpPr>
          <p:cNvPr id="8" name="Alt Bilgi Yer Tutucusu 7">
            <a:extLst>
              <a:ext uri="{FF2B5EF4-FFF2-40B4-BE49-F238E27FC236}">
                <a16:creationId xmlns:a16="http://schemas.microsoft.com/office/drawing/2014/main" id="{C64EB60F-8D86-5DC2-4533-7B0A563D34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tr-TR" sz="900" b="1">
                <a:solidFill>
                  <a:schemeClr val="accent5">
                    <a:lumMod val="50000"/>
                  </a:schemeClr>
                </a:solidFill>
              </a:rPr>
              <a:t>Adem AKKUŞ </a:t>
            </a:r>
            <a:r>
              <a:rPr lang="tr-TR" sz="900">
                <a:solidFill>
                  <a:schemeClr val="accent1">
                    <a:lumMod val="50000"/>
                  </a:schemeClr>
                </a:solidFill>
              </a:rPr>
              <a:t/>
            </a:r>
            <a:br>
              <a:rPr lang="tr-TR" sz="900">
                <a:solidFill>
                  <a:schemeClr val="accent1">
                    <a:lumMod val="50000"/>
                  </a:schemeClr>
                </a:solidFill>
              </a:rPr>
            </a:br>
            <a:r>
              <a:rPr lang="tr-TR" sz="1100" b="1">
                <a:solidFill>
                  <a:schemeClr val="accent5">
                    <a:lumMod val="50000"/>
                  </a:schemeClr>
                </a:solidFill>
              </a:rPr>
              <a:t>|</a:t>
            </a:r>
            <a:r>
              <a:rPr lang="tr-TR" sz="900">
                <a:solidFill>
                  <a:schemeClr val="accent1">
                    <a:lumMod val="50000"/>
                  </a:schemeClr>
                </a:solidFill>
              </a:rPr>
              <a:t> Bilgisayar Mühendisi </a:t>
            </a:r>
            <a:r>
              <a:rPr lang="tr-TR" sz="1100" b="1">
                <a:solidFill>
                  <a:schemeClr val="accent5">
                    <a:lumMod val="50000"/>
                  </a:schemeClr>
                </a:solidFill>
              </a:rPr>
              <a:t>|</a:t>
            </a:r>
            <a:r>
              <a:rPr lang="tr-TR" sz="900">
                <a:solidFill>
                  <a:schemeClr val="accent1">
                    <a:lumMod val="50000"/>
                  </a:schemeClr>
                </a:solidFill>
              </a:rPr>
              <a:t> Uzm. Bilişim Tekn. Öğrt. </a:t>
            </a:r>
            <a:r>
              <a:rPr lang="tr-TR" sz="1100" b="1">
                <a:solidFill>
                  <a:schemeClr val="accent5">
                    <a:lumMod val="50000"/>
                  </a:schemeClr>
                </a:solidFill>
              </a:rPr>
              <a:t>|</a:t>
            </a:r>
            <a:r>
              <a:rPr lang="tr-TR" sz="900">
                <a:solidFill>
                  <a:schemeClr val="accent1">
                    <a:lumMod val="50000"/>
                  </a:schemeClr>
                </a:solidFill>
              </a:rPr>
              <a:t> Eğitmen</a:t>
            </a:r>
            <a:endParaRPr lang="tr-TR" sz="900" dirty="0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3A4A8CBB-6F61-6022-DE65-04C4AB45DD8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1520"/>
          <a:stretch/>
        </p:blipFill>
        <p:spPr>
          <a:xfrm>
            <a:off x="627767" y="1143000"/>
            <a:ext cx="4096633" cy="4702097"/>
          </a:xfrm>
          <a:prstGeom prst="rect">
            <a:avLst/>
          </a:prstGeom>
        </p:spPr>
      </p:pic>
      <p:pic>
        <p:nvPicPr>
          <p:cNvPr id="9" name="Resim 8">
            <a:extLst>
              <a:ext uri="{FF2B5EF4-FFF2-40B4-BE49-F238E27FC236}">
                <a16:creationId xmlns:a16="http://schemas.microsoft.com/office/drawing/2014/main" id="{98BFEDEA-188F-04D4-4A22-AFDB0DC5FAB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8757"/>
          <a:stretch/>
        </p:blipFill>
        <p:spPr>
          <a:xfrm>
            <a:off x="4747028" y="2582437"/>
            <a:ext cx="4320772" cy="1255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94608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74370" y="1161666"/>
            <a:ext cx="8093709" cy="1326515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L="356870" indent="-344805">
              <a:lnSpc>
                <a:spcPct val="100000"/>
              </a:lnSpc>
              <a:spcBef>
                <a:spcPts val="585"/>
              </a:spcBef>
              <a:buFont typeface="Wingdings"/>
              <a:buChar char=""/>
              <a:tabLst>
                <a:tab pos="356870" algn="l"/>
                <a:tab pos="357505" algn="l"/>
              </a:tabLst>
            </a:pPr>
            <a:r>
              <a:rPr sz="2000" b="1" spc="-10" dirty="0">
                <a:solidFill>
                  <a:srgbClr val="4B4B4B"/>
                </a:solidFill>
                <a:latin typeface="Arial"/>
                <a:cs typeface="Arial"/>
              </a:rPr>
              <a:t>Verilen </a:t>
            </a:r>
            <a:r>
              <a:rPr sz="2000" b="1" spc="-5" dirty="0">
                <a:solidFill>
                  <a:srgbClr val="4B4B4B"/>
                </a:solidFill>
                <a:latin typeface="Arial"/>
                <a:cs typeface="Arial"/>
              </a:rPr>
              <a:t>Tarihten Tarih </a:t>
            </a:r>
            <a:r>
              <a:rPr sz="2000" b="1" dirty="0">
                <a:solidFill>
                  <a:srgbClr val="4B4B4B"/>
                </a:solidFill>
                <a:latin typeface="Arial"/>
                <a:cs typeface="Arial"/>
              </a:rPr>
              <a:t>Tipi </a:t>
            </a:r>
            <a:r>
              <a:rPr sz="2000" b="1" spc="-20" dirty="0">
                <a:solidFill>
                  <a:srgbClr val="4B4B4B"/>
                </a:solidFill>
                <a:latin typeface="Arial"/>
                <a:cs typeface="Arial"/>
              </a:rPr>
              <a:t>Adını </a:t>
            </a:r>
            <a:r>
              <a:rPr sz="2000" b="1" spc="-5" dirty="0">
                <a:solidFill>
                  <a:srgbClr val="4B4B4B"/>
                </a:solidFill>
                <a:latin typeface="Arial"/>
                <a:cs typeface="Arial"/>
              </a:rPr>
              <a:t>Döndürme–</a:t>
            </a:r>
            <a:r>
              <a:rPr sz="2000" b="1" spc="80" dirty="0">
                <a:solidFill>
                  <a:srgbClr val="4B4B4B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4B4B4B"/>
                </a:solidFill>
                <a:latin typeface="Arial"/>
                <a:cs typeface="Arial"/>
              </a:rPr>
              <a:t>DATENAME()</a:t>
            </a:r>
            <a:endParaRPr sz="2000">
              <a:latin typeface="Arial"/>
              <a:cs typeface="Arial"/>
            </a:endParaRPr>
          </a:p>
          <a:p>
            <a:pPr marL="756285" marR="5080" lvl="1" indent="-287020">
              <a:lnSpc>
                <a:spcPct val="100000"/>
              </a:lnSpc>
              <a:spcBef>
                <a:spcPts val="440"/>
              </a:spcBef>
              <a:buFont typeface="Wingdings"/>
              <a:buChar char=""/>
              <a:tabLst>
                <a:tab pos="756920" algn="l"/>
              </a:tabLst>
            </a:pPr>
            <a:r>
              <a:rPr sz="1800" spc="-10" dirty="0">
                <a:solidFill>
                  <a:srgbClr val="252525"/>
                </a:solidFill>
                <a:latin typeface="Arial"/>
                <a:cs typeface="Arial"/>
              </a:rPr>
              <a:t>DATENAME() </a:t>
            </a:r>
            <a:r>
              <a:rPr sz="1800" dirty="0">
                <a:solidFill>
                  <a:srgbClr val="252525"/>
                </a:solidFill>
                <a:latin typeface="Arial"/>
                <a:cs typeface="Arial"/>
              </a:rPr>
              <a:t>fonksiyonu verilen tarihten </a:t>
            </a:r>
            <a:r>
              <a:rPr sz="1800" spc="5" dirty="0">
                <a:solidFill>
                  <a:srgbClr val="252525"/>
                </a:solidFill>
                <a:latin typeface="Arial"/>
                <a:cs typeface="Arial"/>
              </a:rPr>
              <a:t>almak istediğimiz kısmın</a:t>
            </a:r>
            <a:r>
              <a:rPr sz="1800" spc="-27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800" spc="5" dirty="0">
                <a:solidFill>
                  <a:srgbClr val="252525"/>
                </a:solidFill>
                <a:latin typeface="Arial"/>
                <a:cs typeface="Arial"/>
              </a:rPr>
              <a:t>ismini  </a:t>
            </a:r>
            <a:r>
              <a:rPr sz="1800" dirty="0">
                <a:solidFill>
                  <a:srgbClr val="252525"/>
                </a:solidFill>
                <a:latin typeface="Arial"/>
                <a:cs typeface="Arial"/>
              </a:rPr>
              <a:t>döndürür.</a:t>
            </a:r>
            <a:endParaRPr sz="180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spcBef>
                <a:spcPts val="434"/>
              </a:spcBef>
              <a:buFont typeface="Wingdings"/>
              <a:buChar char=""/>
              <a:tabLst>
                <a:tab pos="756920" algn="l"/>
                <a:tab pos="1958339" algn="l"/>
              </a:tabLst>
            </a:pPr>
            <a:r>
              <a:rPr sz="1800" dirty="0">
                <a:solidFill>
                  <a:srgbClr val="252525"/>
                </a:solidFill>
                <a:latin typeface="Arial"/>
                <a:cs typeface="Arial"/>
              </a:rPr>
              <a:t>Kullanımı;	</a:t>
            </a:r>
            <a:r>
              <a:rPr sz="1800" spc="-5" dirty="0">
                <a:solidFill>
                  <a:srgbClr val="252525"/>
                </a:solidFill>
                <a:latin typeface="Arial"/>
                <a:cs typeface="Arial"/>
              </a:rPr>
              <a:t>DATENAME(alınacak_bilgi,tarih_saat_bilgisi)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70838" y="432307"/>
            <a:ext cx="6803390" cy="636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000" dirty="0"/>
              <a:t>Tarih ve Saat </a:t>
            </a:r>
            <a:r>
              <a:rPr sz="4000" spc="5" dirty="0"/>
              <a:t>Fonksiyonları</a:t>
            </a:r>
            <a:r>
              <a:rPr sz="4000" spc="-190" dirty="0"/>
              <a:t> </a:t>
            </a:r>
            <a:r>
              <a:rPr sz="4000" spc="5" dirty="0"/>
              <a:t>-3</a:t>
            </a:r>
            <a:endParaRPr sz="4000"/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539546" y="2702560"/>
          <a:ext cx="8606154" cy="173735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24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68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944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189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7276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00" b="1" dirty="0">
                          <a:solidFill>
                            <a:srgbClr val="4B4B4B"/>
                          </a:solidFill>
                          <a:latin typeface="Arial"/>
                          <a:cs typeface="Arial"/>
                        </a:rPr>
                        <a:t>Kısım</a:t>
                      </a:r>
                      <a:r>
                        <a:rPr sz="1600" b="1" spc="-114" dirty="0">
                          <a:solidFill>
                            <a:srgbClr val="4B4B4B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b="1" spc="-25" dirty="0">
                          <a:solidFill>
                            <a:srgbClr val="4B4B4B"/>
                          </a:solidFill>
                          <a:latin typeface="Arial"/>
                          <a:cs typeface="Arial"/>
                        </a:rPr>
                        <a:t>Adı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R w="12700">
                      <a:solidFill>
                        <a:srgbClr val="4B4B4B"/>
                      </a:solidFill>
                      <a:prstDash val="solid"/>
                    </a:lnR>
                    <a:lnT w="12700">
                      <a:solidFill>
                        <a:srgbClr val="4B4B4B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00" b="1" spc="-10" dirty="0">
                          <a:solidFill>
                            <a:srgbClr val="4B4B4B"/>
                          </a:solidFill>
                          <a:latin typeface="Arial"/>
                          <a:cs typeface="Arial"/>
                        </a:rPr>
                        <a:t>Açıklama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4B4B4B"/>
                      </a:solidFill>
                      <a:prstDash val="solid"/>
                    </a:lnL>
                    <a:lnR w="12700">
                      <a:solidFill>
                        <a:srgbClr val="4B4B4B"/>
                      </a:solidFill>
                      <a:prstDash val="solid"/>
                    </a:lnR>
                    <a:lnT w="12700">
                      <a:solidFill>
                        <a:srgbClr val="4B4B4B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00" b="1" dirty="0">
                          <a:solidFill>
                            <a:srgbClr val="4B4B4B"/>
                          </a:solidFill>
                          <a:latin typeface="Arial"/>
                          <a:cs typeface="Arial"/>
                        </a:rPr>
                        <a:t>Örnek</a:t>
                      </a:r>
                      <a:endParaRPr sz="1600">
                        <a:latin typeface="Arial"/>
                        <a:cs typeface="Arial"/>
                      </a:endParaRPr>
                    </a:p>
                    <a:p>
                      <a:pPr marL="92710">
                        <a:lnSpc>
                          <a:spcPct val="100000"/>
                        </a:lnSpc>
                      </a:pPr>
                      <a:r>
                        <a:rPr sz="1600" b="1" spc="5" dirty="0">
                          <a:solidFill>
                            <a:srgbClr val="006FC0"/>
                          </a:solidFill>
                          <a:latin typeface="Arial"/>
                          <a:cs typeface="Arial"/>
                        </a:rPr>
                        <a:t>SELECT</a:t>
                      </a:r>
                      <a:r>
                        <a:rPr sz="1600" b="1" spc="-85" dirty="0">
                          <a:solidFill>
                            <a:srgbClr val="006FC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b="1" spc="-30" dirty="0">
                          <a:solidFill>
                            <a:srgbClr val="EF34CC"/>
                          </a:solidFill>
                          <a:latin typeface="Arial"/>
                          <a:cs typeface="Arial"/>
                        </a:rPr>
                        <a:t>GETDATE</a:t>
                      </a:r>
                      <a:r>
                        <a:rPr sz="1600" b="1" spc="-30" dirty="0">
                          <a:solidFill>
                            <a:srgbClr val="4B4B4B"/>
                          </a:solidFill>
                          <a:latin typeface="Arial"/>
                          <a:cs typeface="Arial"/>
                        </a:rPr>
                        <a:t>()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4B4B4B"/>
                      </a:solidFill>
                      <a:prstDash val="solid"/>
                    </a:lnL>
                    <a:lnR w="12700">
                      <a:solidFill>
                        <a:srgbClr val="4B4B4B"/>
                      </a:solidFill>
                      <a:prstDash val="solid"/>
                    </a:lnR>
                    <a:lnT w="12700">
                      <a:solidFill>
                        <a:srgbClr val="4B4B4B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93345" marR="129539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00" b="1" dirty="0">
                          <a:solidFill>
                            <a:srgbClr val="4B4B4B"/>
                          </a:solidFill>
                          <a:latin typeface="Arial"/>
                          <a:cs typeface="Arial"/>
                        </a:rPr>
                        <a:t>Dönen Değer  </a:t>
                      </a:r>
                      <a:r>
                        <a:rPr sz="1600" b="1" spc="-5" dirty="0">
                          <a:solidFill>
                            <a:srgbClr val="4B4B4B"/>
                          </a:solidFill>
                          <a:latin typeface="Arial"/>
                          <a:cs typeface="Arial"/>
                        </a:rPr>
                        <a:t>02.04.2012</a:t>
                      </a:r>
                      <a:r>
                        <a:rPr sz="1600" b="1" spc="-95" dirty="0">
                          <a:solidFill>
                            <a:srgbClr val="4B4B4B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b="1" dirty="0">
                          <a:solidFill>
                            <a:srgbClr val="4B4B4B"/>
                          </a:solidFill>
                          <a:latin typeface="Arial"/>
                          <a:cs typeface="Arial"/>
                        </a:rPr>
                        <a:t>13:45:20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4B4B4B"/>
                      </a:solidFill>
                      <a:prstDash val="solid"/>
                    </a:lnL>
                    <a:lnT w="12700">
                      <a:solidFill>
                        <a:srgbClr val="4B4B4B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547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80"/>
                        </a:spcBef>
                      </a:pPr>
                      <a:r>
                        <a:rPr sz="1600" spc="-5" dirty="0">
                          <a:solidFill>
                            <a:srgbClr val="4B4B4B"/>
                          </a:solidFill>
                          <a:latin typeface="Arial"/>
                          <a:cs typeface="Arial"/>
                        </a:rPr>
                        <a:t>MONTH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8260" marB="0">
                    <a:lnR w="12700">
                      <a:solidFill>
                        <a:srgbClr val="4B4B4B"/>
                      </a:solidFill>
                      <a:prstDash val="solid"/>
                    </a:lnR>
                    <a:lnB w="12700">
                      <a:solidFill>
                        <a:srgbClr val="D9D9D9"/>
                      </a:solidFill>
                      <a:prstDash val="soli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80"/>
                        </a:spcBef>
                      </a:pPr>
                      <a:r>
                        <a:rPr sz="1600" spc="-5" dirty="0">
                          <a:solidFill>
                            <a:srgbClr val="4B4B4B"/>
                          </a:solidFill>
                          <a:latin typeface="Arial"/>
                          <a:cs typeface="Arial"/>
                        </a:rPr>
                        <a:t>Ay</a:t>
                      </a:r>
                      <a:r>
                        <a:rPr sz="1600" spc="-125" dirty="0">
                          <a:solidFill>
                            <a:srgbClr val="4B4B4B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5" dirty="0">
                          <a:solidFill>
                            <a:srgbClr val="4B4B4B"/>
                          </a:solidFill>
                          <a:latin typeface="Arial"/>
                          <a:cs typeface="Arial"/>
                        </a:rPr>
                        <a:t>ismini</a:t>
                      </a:r>
                      <a:endParaRPr sz="1600">
                        <a:latin typeface="Arial"/>
                        <a:cs typeface="Arial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sz="1600" spc="-5" dirty="0">
                          <a:solidFill>
                            <a:srgbClr val="4B4B4B"/>
                          </a:solidFill>
                          <a:latin typeface="Arial"/>
                          <a:cs typeface="Arial"/>
                        </a:rPr>
                        <a:t>döndürür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8260" marB="0">
                    <a:lnL w="12700">
                      <a:solidFill>
                        <a:srgbClr val="4B4B4B"/>
                      </a:solidFill>
                      <a:prstDash val="solid"/>
                    </a:lnL>
                    <a:lnR w="12700">
                      <a:solidFill>
                        <a:srgbClr val="4B4B4B"/>
                      </a:solidFill>
                      <a:prstDash val="solid"/>
                    </a:lnR>
                    <a:lnB w="12700">
                      <a:solidFill>
                        <a:srgbClr val="D9D9D9"/>
                      </a:solidFill>
                      <a:prstDash val="soli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380"/>
                        </a:spcBef>
                      </a:pPr>
                      <a:r>
                        <a:rPr sz="1600" dirty="0">
                          <a:solidFill>
                            <a:srgbClr val="006FC0"/>
                          </a:solidFill>
                          <a:latin typeface="Arial"/>
                          <a:cs typeface="Arial"/>
                        </a:rPr>
                        <a:t>SELECT</a:t>
                      </a:r>
                      <a:r>
                        <a:rPr sz="1600" spc="-110" dirty="0">
                          <a:solidFill>
                            <a:srgbClr val="006FC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10" dirty="0">
                          <a:solidFill>
                            <a:srgbClr val="EF34CC"/>
                          </a:solidFill>
                          <a:latin typeface="Arial"/>
                          <a:cs typeface="Arial"/>
                        </a:rPr>
                        <a:t>DATENAME</a:t>
                      </a:r>
                      <a:r>
                        <a:rPr sz="1600" spc="-10" dirty="0">
                          <a:solidFill>
                            <a:srgbClr val="4B4B4B"/>
                          </a:solidFill>
                          <a:latin typeface="Arial"/>
                          <a:cs typeface="Arial"/>
                        </a:rPr>
                        <a:t>(</a:t>
                      </a:r>
                      <a:r>
                        <a:rPr sz="1600" spc="-10" dirty="0">
                          <a:solidFill>
                            <a:srgbClr val="EF34CC"/>
                          </a:solidFill>
                          <a:latin typeface="Arial"/>
                          <a:cs typeface="Arial"/>
                        </a:rPr>
                        <a:t>MONTH</a:t>
                      </a:r>
                      <a:r>
                        <a:rPr sz="1600" spc="-10" dirty="0">
                          <a:solidFill>
                            <a:srgbClr val="4B4B4B"/>
                          </a:solidFill>
                          <a:latin typeface="Arial"/>
                          <a:cs typeface="Arial"/>
                        </a:rPr>
                        <a:t>,</a:t>
                      </a:r>
                      <a:endParaRPr sz="1600">
                        <a:latin typeface="Arial"/>
                        <a:cs typeface="Arial"/>
                      </a:endParaRPr>
                    </a:p>
                    <a:p>
                      <a:pPr marL="92710">
                        <a:lnSpc>
                          <a:spcPct val="100000"/>
                        </a:lnSpc>
                      </a:pPr>
                      <a:r>
                        <a:rPr sz="1600" spc="-10" dirty="0">
                          <a:solidFill>
                            <a:srgbClr val="EF34CC"/>
                          </a:solidFill>
                          <a:latin typeface="Arial"/>
                          <a:cs typeface="Arial"/>
                        </a:rPr>
                        <a:t>GETDATE</a:t>
                      </a:r>
                      <a:r>
                        <a:rPr sz="1600" spc="-10" dirty="0">
                          <a:solidFill>
                            <a:srgbClr val="4B4B4B"/>
                          </a:solidFill>
                          <a:latin typeface="Arial"/>
                          <a:cs typeface="Arial"/>
                        </a:rPr>
                        <a:t>())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8260" marB="0">
                    <a:lnL w="12700">
                      <a:solidFill>
                        <a:srgbClr val="4B4B4B"/>
                      </a:solidFill>
                      <a:prstDash val="solid"/>
                    </a:lnL>
                    <a:lnR w="12700">
                      <a:solidFill>
                        <a:srgbClr val="4B4B4B"/>
                      </a:solidFill>
                      <a:prstDash val="solid"/>
                    </a:lnR>
                    <a:lnB w="12700">
                      <a:solidFill>
                        <a:srgbClr val="D9D9D9"/>
                      </a:solidFill>
                      <a:prstDash val="soli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380"/>
                        </a:spcBef>
                      </a:pPr>
                      <a:r>
                        <a:rPr sz="1600" dirty="0">
                          <a:solidFill>
                            <a:srgbClr val="4B4B4B"/>
                          </a:solidFill>
                          <a:latin typeface="Arial"/>
                          <a:cs typeface="Arial"/>
                        </a:rPr>
                        <a:t>Nisan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8260" marB="0">
                    <a:lnL w="12700">
                      <a:solidFill>
                        <a:srgbClr val="4B4B4B"/>
                      </a:solidFill>
                      <a:prstDash val="solid"/>
                    </a:lnL>
                    <a:lnB w="12700">
                      <a:solidFill>
                        <a:srgbClr val="D9D9D9"/>
                      </a:solidFill>
                      <a:prstDash val="solid"/>
                    </a:lnB>
                    <a:solidFill>
                      <a:srgbClr val="DBDB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911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00" spc="-15" dirty="0">
                          <a:solidFill>
                            <a:srgbClr val="4B4B4B"/>
                          </a:solidFill>
                          <a:latin typeface="Arial"/>
                          <a:cs typeface="Arial"/>
                        </a:rPr>
                        <a:t>WEEKDAY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R w="12700">
                      <a:solidFill>
                        <a:srgbClr val="4B4B4B"/>
                      </a:solidFill>
                      <a:prstDash val="solid"/>
                    </a:lnR>
                    <a:lnT w="12700">
                      <a:solidFill>
                        <a:srgbClr val="D9D9D9"/>
                      </a:solidFill>
                      <a:prstDash val="solid"/>
                    </a:lnT>
                    <a:lnB w="12700">
                      <a:solidFill>
                        <a:srgbClr val="D9D9D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 marR="15875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00" dirty="0">
                          <a:solidFill>
                            <a:srgbClr val="4B4B4B"/>
                          </a:solidFill>
                          <a:latin typeface="Arial"/>
                          <a:cs typeface="Arial"/>
                        </a:rPr>
                        <a:t>Gün</a:t>
                      </a:r>
                      <a:r>
                        <a:rPr sz="1600" spc="-75" dirty="0">
                          <a:solidFill>
                            <a:srgbClr val="4B4B4B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5" dirty="0">
                          <a:solidFill>
                            <a:srgbClr val="4B4B4B"/>
                          </a:solidFill>
                          <a:latin typeface="Arial"/>
                          <a:cs typeface="Arial"/>
                        </a:rPr>
                        <a:t>bilgisini  döndürür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4B4B4B"/>
                      </a:solidFill>
                      <a:prstDash val="solid"/>
                    </a:lnL>
                    <a:lnR w="12700">
                      <a:solidFill>
                        <a:srgbClr val="4B4B4B"/>
                      </a:solidFill>
                      <a:prstDash val="solid"/>
                    </a:lnR>
                    <a:lnT w="12700">
                      <a:solidFill>
                        <a:srgbClr val="D9D9D9"/>
                      </a:solidFill>
                      <a:prstDash val="solid"/>
                    </a:lnT>
                    <a:lnB w="12700">
                      <a:solidFill>
                        <a:srgbClr val="D9D9D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710" marR="73660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00" dirty="0">
                          <a:solidFill>
                            <a:srgbClr val="006FC0"/>
                          </a:solidFill>
                          <a:latin typeface="Arial"/>
                          <a:cs typeface="Arial"/>
                        </a:rPr>
                        <a:t>SELECT</a:t>
                      </a:r>
                      <a:r>
                        <a:rPr sz="1600" spc="-105" dirty="0">
                          <a:solidFill>
                            <a:srgbClr val="006FC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30" dirty="0">
                          <a:solidFill>
                            <a:srgbClr val="EF34CC"/>
                          </a:solidFill>
                          <a:latin typeface="Arial"/>
                          <a:cs typeface="Arial"/>
                        </a:rPr>
                        <a:t>DATENAME</a:t>
                      </a:r>
                      <a:r>
                        <a:rPr sz="1600" spc="-30" dirty="0">
                          <a:solidFill>
                            <a:srgbClr val="4B4B4B"/>
                          </a:solidFill>
                          <a:latin typeface="Arial"/>
                          <a:cs typeface="Arial"/>
                        </a:rPr>
                        <a:t>(</a:t>
                      </a:r>
                      <a:r>
                        <a:rPr sz="1600" spc="-30" dirty="0">
                          <a:solidFill>
                            <a:srgbClr val="EF34CC"/>
                          </a:solidFill>
                          <a:latin typeface="Arial"/>
                          <a:cs typeface="Arial"/>
                        </a:rPr>
                        <a:t>WEEKDAY</a:t>
                      </a:r>
                      <a:r>
                        <a:rPr sz="1600" spc="-30" dirty="0">
                          <a:solidFill>
                            <a:srgbClr val="4B4B4B"/>
                          </a:solidFill>
                          <a:latin typeface="Arial"/>
                          <a:cs typeface="Arial"/>
                        </a:rPr>
                        <a:t>,  </a:t>
                      </a:r>
                      <a:r>
                        <a:rPr sz="1600" spc="-10" dirty="0">
                          <a:solidFill>
                            <a:srgbClr val="EF34CC"/>
                          </a:solidFill>
                          <a:latin typeface="Arial"/>
                          <a:cs typeface="Arial"/>
                        </a:rPr>
                        <a:t>GETDATE</a:t>
                      </a:r>
                      <a:r>
                        <a:rPr sz="1600" spc="-10" dirty="0">
                          <a:solidFill>
                            <a:srgbClr val="4B4B4B"/>
                          </a:solidFill>
                          <a:latin typeface="Arial"/>
                          <a:cs typeface="Arial"/>
                        </a:rPr>
                        <a:t>())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4B4B4B"/>
                      </a:solidFill>
                      <a:prstDash val="solid"/>
                    </a:lnL>
                    <a:lnR w="12700">
                      <a:solidFill>
                        <a:srgbClr val="4B4B4B"/>
                      </a:solidFill>
                      <a:prstDash val="solid"/>
                    </a:lnR>
                    <a:lnT w="12700">
                      <a:solidFill>
                        <a:srgbClr val="D9D9D9"/>
                      </a:solidFill>
                      <a:prstDash val="solid"/>
                    </a:lnT>
                    <a:lnB w="12700">
                      <a:solidFill>
                        <a:srgbClr val="D9D9D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00" spc="-5" dirty="0">
                          <a:solidFill>
                            <a:srgbClr val="4B4B4B"/>
                          </a:solidFill>
                          <a:latin typeface="Arial"/>
                          <a:cs typeface="Arial"/>
                        </a:rPr>
                        <a:t>Pazartesi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4B4B4B"/>
                      </a:solidFill>
                      <a:prstDash val="solid"/>
                    </a:lnL>
                    <a:lnT w="12700">
                      <a:solidFill>
                        <a:srgbClr val="D9D9D9"/>
                      </a:solidFill>
                      <a:prstDash val="solid"/>
                    </a:lnT>
                    <a:lnB w="12700">
                      <a:solidFill>
                        <a:srgbClr val="D9D9D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8" name="Alt Bilgi Yer Tutucusu 7">
            <a:extLst>
              <a:ext uri="{FF2B5EF4-FFF2-40B4-BE49-F238E27FC236}">
                <a16:creationId xmlns:a16="http://schemas.microsoft.com/office/drawing/2014/main" id="{71FD1030-1049-E927-C564-2E77CA1F28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tr-TR" sz="900" b="1">
                <a:solidFill>
                  <a:schemeClr val="accent5">
                    <a:lumMod val="50000"/>
                  </a:schemeClr>
                </a:solidFill>
              </a:rPr>
              <a:t>Adem AKKUŞ </a:t>
            </a:r>
            <a:r>
              <a:rPr lang="tr-TR" sz="900">
                <a:solidFill>
                  <a:schemeClr val="accent1">
                    <a:lumMod val="50000"/>
                  </a:schemeClr>
                </a:solidFill>
              </a:rPr>
              <a:t/>
            </a:r>
            <a:br>
              <a:rPr lang="tr-TR" sz="900">
                <a:solidFill>
                  <a:schemeClr val="accent1">
                    <a:lumMod val="50000"/>
                  </a:schemeClr>
                </a:solidFill>
              </a:rPr>
            </a:br>
            <a:r>
              <a:rPr lang="tr-TR" sz="1100" b="1">
                <a:solidFill>
                  <a:schemeClr val="accent5">
                    <a:lumMod val="50000"/>
                  </a:schemeClr>
                </a:solidFill>
              </a:rPr>
              <a:t>|</a:t>
            </a:r>
            <a:r>
              <a:rPr lang="tr-TR" sz="900">
                <a:solidFill>
                  <a:schemeClr val="accent1">
                    <a:lumMod val="50000"/>
                  </a:schemeClr>
                </a:solidFill>
              </a:rPr>
              <a:t> Bilgisayar Mühendisi </a:t>
            </a:r>
            <a:r>
              <a:rPr lang="tr-TR" sz="1100" b="1">
                <a:solidFill>
                  <a:schemeClr val="accent5">
                    <a:lumMod val="50000"/>
                  </a:schemeClr>
                </a:solidFill>
              </a:rPr>
              <a:t>|</a:t>
            </a:r>
            <a:r>
              <a:rPr lang="tr-TR" sz="900">
                <a:solidFill>
                  <a:schemeClr val="accent1">
                    <a:lumMod val="50000"/>
                  </a:schemeClr>
                </a:solidFill>
              </a:rPr>
              <a:t> Uzm. Bilişim Tekn. Öğrt. </a:t>
            </a:r>
            <a:r>
              <a:rPr lang="tr-TR" sz="1100" b="1">
                <a:solidFill>
                  <a:schemeClr val="accent5">
                    <a:lumMod val="50000"/>
                  </a:schemeClr>
                </a:solidFill>
              </a:rPr>
              <a:t>|</a:t>
            </a:r>
            <a:r>
              <a:rPr lang="tr-TR" sz="900">
                <a:solidFill>
                  <a:schemeClr val="accent1">
                    <a:lumMod val="50000"/>
                  </a:schemeClr>
                </a:solidFill>
              </a:rPr>
              <a:t> Eğitmen</a:t>
            </a:r>
            <a:endParaRPr lang="tr-TR" sz="900" dirty="0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51C4F4-1EA0-4B61-674F-869D890CA8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>
            <a:extLst>
              <a:ext uri="{FF2B5EF4-FFF2-40B4-BE49-F238E27FC236}">
                <a16:creationId xmlns:a16="http://schemas.microsoft.com/office/drawing/2014/main" id="{C95AF377-4375-864F-00DB-7A870766503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70838" y="432307"/>
            <a:ext cx="6803390" cy="636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000" dirty="0"/>
              <a:t>Tarih ve Saat </a:t>
            </a:r>
            <a:r>
              <a:rPr sz="4000" spc="5" dirty="0"/>
              <a:t>Fonksiyonları</a:t>
            </a:r>
            <a:r>
              <a:rPr sz="4000" spc="-190" dirty="0"/>
              <a:t> </a:t>
            </a:r>
            <a:r>
              <a:rPr sz="4000" spc="5" dirty="0"/>
              <a:t>-3</a:t>
            </a:r>
            <a:endParaRPr sz="4000"/>
          </a:p>
        </p:txBody>
      </p:sp>
      <p:sp>
        <p:nvSpPr>
          <p:cNvPr id="8" name="Alt Bilgi Yer Tutucusu 7">
            <a:extLst>
              <a:ext uri="{FF2B5EF4-FFF2-40B4-BE49-F238E27FC236}">
                <a16:creationId xmlns:a16="http://schemas.microsoft.com/office/drawing/2014/main" id="{D3E3F852-C30B-C00F-E3A7-BB011F5B12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tr-TR" sz="900" b="1">
                <a:solidFill>
                  <a:schemeClr val="accent5">
                    <a:lumMod val="50000"/>
                  </a:schemeClr>
                </a:solidFill>
              </a:rPr>
              <a:t>Adem AKKUŞ </a:t>
            </a:r>
            <a:r>
              <a:rPr lang="tr-TR" sz="900">
                <a:solidFill>
                  <a:schemeClr val="accent1">
                    <a:lumMod val="50000"/>
                  </a:schemeClr>
                </a:solidFill>
              </a:rPr>
              <a:t/>
            </a:r>
            <a:br>
              <a:rPr lang="tr-TR" sz="900">
                <a:solidFill>
                  <a:schemeClr val="accent1">
                    <a:lumMod val="50000"/>
                  </a:schemeClr>
                </a:solidFill>
              </a:rPr>
            </a:br>
            <a:r>
              <a:rPr lang="tr-TR" sz="1100" b="1">
                <a:solidFill>
                  <a:schemeClr val="accent5">
                    <a:lumMod val="50000"/>
                  </a:schemeClr>
                </a:solidFill>
              </a:rPr>
              <a:t>|</a:t>
            </a:r>
            <a:r>
              <a:rPr lang="tr-TR" sz="900">
                <a:solidFill>
                  <a:schemeClr val="accent1">
                    <a:lumMod val="50000"/>
                  </a:schemeClr>
                </a:solidFill>
              </a:rPr>
              <a:t> Bilgisayar Mühendisi </a:t>
            </a:r>
            <a:r>
              <a:rPr lang="tr-TR" sz="1100" b="1">
                <a:solidFill>
                  <a:schemeClr val="accent5">
                    <a:lumMod val="50000"/>
                  </a:schemeClr>
                </a:solidFill>
              </a:rPr>
              <a:t>|</a:t>
            </a:r>
            <a:r>
              <a:rPr lang="tr-TR" sz="900">
                <a:solidFill>
                  <a:schemeClr val="accent1">
                    <a:lumMod val="50000"/>
                  </a:schemeClr>
                </a:solidFill>
              </a:rPr>
              <a:t> Uzm. Bilişim Tekn. Öğrt. </a:t>
            </a:r>
            <a:r>
              <a:rPr lang="tr-TR" sz="1100" b="1">
                <a:solidFill>
                  <a:schemeClr val="accent5">
                    <a:lumMod val="50000"/>
                  </a:schemeClr>
                </a:solidFill>
              </a:rPr>
              <a:t>|</a:t>
            </a:r>
            <a:r>
              <a:rPr lang="tr-TR" sz="900">
                <a:solidFill>
                  <a:schemeClr val="accent1">
                    <a:lumMod val="50000"/>
                  </a:schemeClr>
                </a:solidFill>
              </a:rPr>
              <a:t> Eğitmen</a:t>
            </a:r>
            <a:endParaRPr lang="tr-TR" sz="900" dirty="0"/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7892F16A-0B7C-F5AB-BB5D-7EC875D77E9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575" r="3778"/>
          <a:stretch/>
        </p:blipFill>
        <p:spPr>
          <a:xfrm>
            <a:off x="685800" y="1524000"/>
            <a:ext cx="5592536" cy="2316581"/>
          </a:xfrm>
          <a:prstGeom prst="rect">
            <a:avLst/>
          </a:prstGeom>
        </p:spPr>
      </p:pic>
      <p:pic>
        <p:nvPicPr>
          <p:cNvPr id="9" name="Resim 8">
            <a:extLst>
              <a:ext uri="{FF2B5EF4-FFF2-40B4-BE49-F238E27FC236}">
                <a16:creationId xmlns:a16="http://schemas.microsoft.com/office/drawing/2014/main" id="{824F8F92-86BA-BEC0-F642-99B3FBAA56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800" y="1494064"/>
            <a:ext cx="2164268" cy="3711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34180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74370" y="1161666"/>
            <a:ext cx="7639050" cy="3302635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L="356870" indent="-344805">
              <a:lnSpc>
                <a:spcPct val="100000"/>
              </a:lnSpc>
              <a:spcBef>
                <a:spcPts val="585"/>
              </a:spcBef>
              <a:buFont typeface="Wingdings"/>
              <a:buChar char=""/>
              <a:tabLst>
                <a:tab pos="356870" algn="l"/>
                <a:tab pos="357505" algn="l"/>
              </a:tabLst>
            </a:pPr>
            <a:r>
              <a:rPr sz="2000" b="1" spc="-5" dirty="0">
                <a:solidFill>
                  <a:srgbClr val="4B4B4B"/>
                </a:solidFill>
                <a:latin typeface="Arial"/>
                <a:cs typeface="Arial"/>
              </a:rPr>
              <a:t>İki </a:t>
            </a:r>
            <a:r>
              <a:rPr sz="2000" b="1" spc="-10" dirty="0">
                <a:solidFill>
                  <a:srgbClr val="4B4B4B"/>
                </a:solidFill>
                <a:latin typeface="Arial"/>
                <a:cs typeface="Arial"/>
              </a:rPr>
              <a:t>tarih arasındaki farkı karşılaştırmak–</a:t>
            </a:r>
            <a:r>
              <a:rPr sz="2000" b="1" spc="80" dirty="0">
                <a:solidFill>
                  <a:srgbClr val="4B4B4B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4B4B4B"/>
                </a:solidFill>
                <a:latin typeface="Arial"/>
                <a:cs typeface="Arial"/>
              </a:rPr>
              <a:t>DATEDIFF()</a:t>
            </a:r>
            <a:endParaRPr sz="2000">
              <a:latin typeface="Arial"/>
              <a:cs typeface="Arial"/>
            </a:endParaRPr>
          </a:p>
          <a:p>
            <a:pPr marL="756285" marR="5080" lvl="1" indent="-287020">
              <a:lnSpc>
                <a:spcPct val="100000"/>
              </a:lnSpc>
              <a:spcBef>
                <a:spcPts val="440"/>
              </a:spcBef>
              <a:buFont typeface="Wingdings"/>
              <a:buChar char=""/>
              <a:tabLst>
                <a:tab pos="756920" algn="l"/>
              </a:tabLst>
            </a:pPr>
            <a:r>
              <a:rPr sz="1800" spc="-5" dirty="0">
                <a:solidFill>
                  <a:srgbClr val="252525"/>
                </a:solidFill>
                <a:latin typeface="Arial"/>
                <a:cs typeface="Arial"/>
              </a:rPr>
              <a:t>DATEDIFF() </a:t>
            </a:r>
            <a:r>
              <a:rPr sz="1800" dirty="0">
                <a:solidFill>
                  <a:srgbClr val="252525"/>
                </a:solidFill>
                <a:latin typeface="Arial"/>
                <a:cs typeface="Arial"/>
              </a:rPr>
              <a:t>fonksiyonu verilen </a:t>
            </a:r>
            <a:r>
              <a:rPr sz="1800" spc="5" dirty="0">
                <a:solidFill>
                  <a:srgbClr val="252525"/>
                </a:solidFill>
                <a:latin typeface="Arial"/>
                <a:cs typeface="Arial"/>
              </a:rPr>
              <a:t>iki </a:t>
            </a:r>
            <a:r>
              <a:rPr sz="1800" dirty="0">
                <a:solidFill>
                  <a:srgbClr val="252525"/>
                </a:solidFill>
                <a:latin typeface="Arial"/>
                <a:cs typeface="Arial"/>
              </a:rPr>
              <a:t>tarih arasındaki </a:t>
            </a:r>
            <a:r>
              <a:rPr sz="1800" spc="5" dirty="0">
                <a:solidFill>
                  <a:srgbClr val="252525"/>
                </a:solidFill>
                <a:latin typeface="Arial"/>
                <a:cs typeface="Arial"/>
              </a:rPr>
              <a:t>almak</a:t>
            </a:r>
            <a:r>
              <a:rPr sz="1800" spc="-245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800" spc="5" dirty="0">
                <a:solidFill>
                  <a:srgbClr val="252525"/>
                </a:solidFill>
                <a:latin typeface="Arial"/>
                <a:cs typeface="Arial"/>
              </a:rPr>
              <a:t>istediğimiz  </a:t>
            </a:r>
            <a:r>
              <a:rPr sz="1800" dirty="0">
                <a:solidFill>
                  <a:srgbClr val="252525"/>
                </a:solidFill>
                <a:latin typeface="Arial"/>
                <a:cs typeface="Arial"/>
              </a:rPr>
              <a:t>bilginin farkını</a:t>
            </a:r>
            <a:r>
              <a:rPr sz="1800" spc="-14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52525"/>
                </a:solidFill>
                <a:latin typeface="Arial"/>
                <a:cs typeface="Arial"/>
              </a:rPr>
              <a:t>hesaplar.</a:t>
            </a:r>
            <a:endParaRPr sz="180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spcBef>
                <a:spcPts val="434"/>
              </a:spcBef>
              <a:buFont typeface="Wingdings"/>
              <a:buChar char=""/>
              <a:tabLst>
                <a:tab pos="756920" algn="l"/>
              </a:tabLst>
            </a:pPr>
            <a:r>
              <a:rPr sz="1800" dirty="0">
                <a:solidFill>
                  <a:srgbClr val="252525"/>
                </a:solidFill>
                <a:latin typeface="Arial"/>
                <a:cs typeface="Arial"/>
              </a:rPr>
              <a:t>Kullanımı;</a:t>
            </a:r>
            <a:r>
              <a:rPr sz="1800" spc="415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252525"/>
                </a:solidFill>
                <a:latin typeface="Arial"/>
                <a:cs typeface="Arial"/>
              </a:rPr>
              <a:t>DATEDIFF(alınacak_bilgi,ilk_tarih,son_tarih)</a:t>
            </a:r>
            <a:endParaRPr sz="1800">
              <a:latin typeface="Arial"/>
              <a:cs typeface="Arial"/>
            </a:endParaRPr>
          </a:p>
          <a:p>
            <a:pPr lvl="1">
              <a:lnSpc>
                <a:spcPct val="100000"/>
              </a:lnSpc>
              <a:spcBef>
                <a:spcPts val="35"/>
              </a:spcBef>
              <a:buChar char=""/>
            </a:pPr>
            <a:endParaRPr sz="260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buFont typeface="Wingdings"/>
              <a:buChar char=""/>
              <a:tabLst>
                <a:tab pos="756920" algn="l"/>
              </a:tabLst>
            </a:pPr>
            <a:r>
              <a:rPr sz="1800" spc="-5" dirty="0">
                <a:solidFill>
                  <a:srgbClr val="006FC0"/>
                </a:solidFill>
                <a:latin typeface="Arial"/>
                <a:cs typeface="Arial"/>
              </a:rPr>
              <a:t>SELECT </a:t>
            </a:r>
            <a:r>
              <a:rPr sz="1800" spc="-5" dirty="0">
                <a:solidFill>
                  <a:srgbClr val="EF34CC"/>
                </a:solidFill>
                <a:latin typeface="Arial"/>
                <a:cs typeface="Arial"/>
              </a:rPr>
              <a:t>DATEDIFF(YEAR,'01.02.2000', </a:t>
            </a:r>
            <a:r>
              <a:rPr sz="1800" dirty="0">
                <a:solidFill>
                  <a:srgbClr val="EF34CC"/>
                </a:solidFill>
                <a:latin typeface="Arial"/>
                <a:cs typeface="Arial"/>
              </a:rPr>
              <a:t>'01.01.2012')</a:t>
            </a:r>
            <a:r>
              <a:rPr sz="1800" spc="459" dirty="0">
                <a:solidFill>
                  <a:srgbClr val="EF34CC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EF34CC"/>
                </a:solidFill>
                <a:latin typeface="Wingdings"/>
                <a:cs typeface="Wingdings"/>
              </a:rPr>
              <a:t></a:t>
            </a:r>
            <a:r>
              <a:rPr sz="1800" spc="-5" dirty="0">
                <a:solidFill>
                  <a:srgbClr val="EF34CC"/>
                </a:solidFill>
                <a:latin typeface="Arial"/>
                <a:cs typeface="Arial"/>
              </a:rPr>
              <a:t>12</a:t>
            </a:r>
            <a:endParaRPr sz="1800">
              <a:latin typeface="Arial"/>
              <a:cs typeface="Arial"/>
            </a:endParaRPr>
          </a:p>
          <a:p>
            <a:pPr lvl="1">
              <a:lnSpc>
                <a:spcPct val="100000"/>
              </a:lnSpc>
              <a:spcBef>
                <a:spcPts val="35"/>
              </a:spcBef>
              <a:buChar char=""/>
            </a:pPr>
            <a:endParaRPr sz="260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spcBef>
                <a:spcPts val="5"/>
              </a:spcBef>
              <a:buFont typeface="Wingdings"/>
              <a:buChar char=""/>
              <a:tabLst>
                <a:tab pos="756920" algn="l"/>
              </a:tabLst>
            </a:pPr>
            <a:r>
              <a:rPr sz="1800" spc="-5" dirty="0">
                <a:solidFill>
                  <a:srgbClr val="006FC0"/>
                </a:solidFill>
                <a:latin typeface="Arial"/>
                <a:cs typeface="Arial"/>
              </a:rPr>
              <a:t>SELECT </a:t>
            </a:r>
            <a:r>
              <a:rPr sz="1800" spc="-5" dirty="0">
                <a:solidFill>
                  <a:srgbClr val="EF34CC"/>
                </a:solidFill>
                <a:latin typeface="Arial"/>
                <a:cs typeface="Arial"/>
              </a:rPr>
              <a:t>DATEDIFF(MONTH,'01.01.2012', </a:t>
            </a:r>
            <a:r>
              <a:rPr sz="1800" dirty="0">
                <a:solidFill>
                  <a:srgbClr val="EF34CC"/>
                </a:solidFill>
                <a:latin typeface="Arial"/>
                <a:cs typeface="Arial"/>
              </a:rPr>
              <a:t>'02.04.2012')</a:t>
            </a:r>
            <a:r>
              <a:rPr sz="1800" spc="-55" dirty="0">
                <a:solidFill>
                  <a:srgbClr val="EF34CC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EF34CC"/>
                </a:solidFill>
                <a:latin typeface="Wingdings"/>
                <a:cs typeface="Wingdings"/>
              </a:rPr>
              <a:t></a:t>
            </a:r>
            <a:r>
              <a:rPr sz="1800" spc="-10" dirty="0">
                <a:solidFill>
                  <a:srgbClr val="EF34CC"/>
                </a:solidFill>
                <a:latin typeface="Arial"/>
                <a:cs typeface="Arial"/>
              </a:rPr>
              <a:t>3</a:t>
            </a:r>
            <a:endParaRPr sz="1800">
              <a:latin typeface="Arial"/>
              <a:cs typeface="Arial"/>
            </a:endParaRPr>
          </a:p>
          <a:p>
            <a:pPr lvl="1">
              <a:lnSpc>
                <a:spcPct val="100000"/>
              </a:lnSpc>
              <a:spcBef>
                <a:spcPts val="35"/>
              </a:spcBef>
              <a:buChar char=""/>
            </a:pPr>
            <a:endParaRPr sz="260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buFont typeface="Wingdings"/>
              <a:buChar char=""/>
              <a:tabLst>
                <a:tab pos="756920" algn="l"/>
              </a:tabLst>
            </a:pPr>
            <a:r>
              <a:rPr sz="1800" spc="-5" dirty="0">
                <a:solidFill>
                  <a:srgbClr val="006FC0"/>
                </a:solidFill>
                <a:latin typeface="Arial"/>
                <a:cs typeface="Arial"/>
              </a:rPr>
              <a:t>SELECT </a:t>
            </a:r>
            <a:r>
              <a:rPr sz="1800" spc="-5" dirty="0">
                <a:solidFill>
                  <a:srgbClr val="EF34CC"/>
                </a:solidFill>
                <a:latin typeface="Arial"/>
                <a:cs typeface="Arial"/>
              </a:rPr>
              <a:t>DATEDIFF(DAY,'01.01.2012', </a:t>
            </a:r>
            <a:r>
              <a:rPr sz="1800" dirty="0">
                <a:solidFill>
                  <a:srgbClr val="EF34CC"/>
                </a:solidFill>
                <a:latin typeface="Arial"/>
                <a:cs typeface="Arial"/>
              </a:rPr>
              <a:t>'02.04.2012')</a:t>
            </a:r>
            <a:r>
              <a:rPr sz="1800" spc="430" dirty="0">
                <a:solidFill>
                  <a:srgbClr val="EF34CC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EF34CC"/>
                </a:solidFill>
                <a:latin typeface="Wingdings"/>
                <a:cs typeface="Wingdings"/>
              </a:rPr>
              <a:t></a:t>
            </a:r>
            <a:r>
              <a:rPr sz="1800" spc="-5" dirty="0">
                <a:solidFill>
                  <a:srgbClr val="EF34CC"/>
                </a:solidFill>
                <a:latin typeface="Arial"/>
                <a:cs typeface="Arial"/>
              </a:rPr>
              <a:t>92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70838" y="432307"/>
            <a:ext cx="6803390" cy="636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000" dirty="0"/>
              <a:t>Tarih ve Saat </a:t>
            </a:r>
            <a:r>
              <a:rPr sz="4000" spc="5" dirty="0"/>
              <a:t>Fonksiyonları</a:t>
            </a:r>
            <a:r>
              <a:rPr sz="4000" spc="-190" dirty="0"/>
              <a:t> </a:t>
            </a:r>
            <a:r>
              <a:rPr sz="4000" spc="5" dirty="0"/>
              <a:t>-4</a:t>
            </a:r>
            <a:endParaRPr sz="4000"/>
          </a:p>
        </p:txBody>
      </p:sp>
      <p:sp>
        <p:nvSpPr>
          <p:cNvPr id="7" name="Alt Bilgi Yer Tutucusu 6">
            <a:extLst>
              <a:ext uri="{FF2B5EF4-FFF2-40B4-BE49-F238E27FC236}">
                <a16:creationId xmlns:a16="http://schemas.microsoft.com/office/drawing/2014/main" id="{87A4ECEB-07F5-4C5E-67C9-B8657661B4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tr-TR" sz="900" b="1">
                <a:solidFill>
                  <a:schemeClr val="accent5">
                    <a:lumMod val="50000"/>
                  </a:schemeClr>
                </a:solidFill>
              </a:rPr>
              <a:t>Adem AKKUŞ </a:t>
            </a:r>
            <a:r>
              <a:rPr lang="tr-TR" sz="900">
                <a:solidFill>
                  <a:schemeClr val="accent1">
                    <a:lumMod val="50000"/>
                  </a:schemeClr>
                </a:solidFill>
              </a:rPr>
              <a:t/>
            </a:r>
            <a:br>
              <a:rPr lang="tr-TR" sz="900">
                <a:solidFill>
                  <a:schemeClr val="accent1">
                    <a:lumMod val="50000"/>
                  </a:schemeClr>
                </a:solidFill>
              </a:rPr>
            </a:br>
            <a:r>
              <a:rPr lang="tr-TR" sz="1100" b="1">
                <a:solidFill>
                  <a:schemeClr val="accent5">
                    <a:lumMod val="50000"/>
                  </a:schemeClr>
                </a:solidFill>
              </a:rPr>
              <a:t>|</a:t>
            </a:r>
            <a:r>
              <a:rPr lang="tr-TR" sz="900">
                <a:solidFill>
                  <a:schemeClr val="accent1">
                    <a:lumMod val="50000"/>
                  </a:schemeClr>
                </a:solidFill>
              </a:rPr>
              <a:t> Bilgisayar Mühendisi </a:t>
            </a:r>
            <a:r>
              <a:rPr lang="tr-TR" sz="1100" b="1">
                <a:solidFill>
                  <a:schemeClr val="accent5">
                    <a:lumMod val="50000"/>
                  </a:schemeClr>
                </a:solidFill>
              </a:rPr>
              <a:t>|</a:t>
            </a:r>
            <a:r>
              <a:rPr lang="tr-TR" sz="900">
                <a:solidFill>
                  <a:schemeClr val="accent1">
                    <a:lumMod val="50000"/>
                  </a:schemeClr>
                </a:solidFill>
              </a:rPr>
              <a:t> Uzm. Bilişim Tekn. Öğrt. </a:t>
            </a:r>
            <a:r>
              <a:rPr lang="tr-TR" sz="1100" b="1">
                <a:solidFill>
                  <a:schemeClr val="accent5">
                    <a:lumMod val="50000"/>
                  </a:schemeClr>
                </a:solidFill>
              </a:rPr>
              <a:t>|</a:t>
            </a:r>
            <a:r>
              <a:rPr lang="tr-TR" sz="900">
                <a:solidFill>
                  <a:schemeClr val="accent1">
                    <a:lumMod val="50000"/>
                  </a:schemeClr>
                </a:solidFill>
              </a:rPr>
              <a:t> Eğitmen</a:t>
            </a:r>
            <a:endParaRPr lang="tr-TR" sz="900" dirty="0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74370" y="1161666"/>
            <a:ext cx="7252970" cy="3302635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L="356870" indent="-344805">
              <a:lnSpc>
                <a:spcPct val="100000"/>
              </a:lnSpc>
              <a:spcBef>
                <a:spcPts val="585"/>
              </a:spcBef>
              <a:buFont typeface="Wingdings"/>
              <a:buChar char=""/>
              <a:tabLst>
                <a:tab pos="356870" algn="l"/>
                <a:tab pos="357505" algn="l"/>
              </a:tabLst>
            </a:pPr>
            <a:r>
              <a:rPr sz="2000" b="1" spc="-5" dirty="0">
                <a:solidFill>
                  <a:srgbClr val="4B4B4B"/>
                </a:solidFill>
                <a:latin typeface="Arial"/>
                <a:cs typeface="Arial"/>
              </a:rPr>
              <a:t>Tarihe </a:t>
            </a:r>
            <a:r>
              <a:rPr sz="2000" b="1" spc="-10" dirty="0">
                <a:solidFill>
                  <a:srgbClr val="4B4B4B"/>
                </a:solidFill>
                <a:latin typeface="Arial"/>
                <a:cs typeface="Arial"/>
              </a:rPr>
              <a:t>Belli Değerler Eklemek–</a:t>
            </a:r>
            <a:r>
              <a:rPr sz="2000" b="1" spc="70" dirty="0">
                <a:solidFill>
                  <a:srgbClr val="4B4B4B"/>
                </a:solidFill>
                <a:latin typeface="Arial"/>
                <a:cs typeface="Arial"/>
              </a:rPr>
              <a:t> </a:t>
            </a:r>
            <a:r>
              <a:rPr sz="2000" b="1" spc="-15" dirty="0">
                <a:solidFill>
                  <a:srgbClr val="4B4B4B"/>
                </a:solidFill>
                <a:latin typeface="Arial"/>
                <a:cs typeface="Arial"/>
              </a:rPr>
              <a:t>DATEADD()</a:t>
            </a:r>
            <a:endParaRPr sz="2000">
              <a:latin typeface="Arial"/>
              <a:cs typeface="Arial"/>
            </a:endParaRPr>
          </a:p>
          <a:p>
            <a:pPr marL="756285" marR="5080" lvl="1" indent="-287020">
              <a:lnSpc>
                <a:spcPct val="100000"/>
              </a:lnSpc>
              <a:spcBef>
                <a:spcPts val="440"/>
              </a:spcBef>
              <a:buFont typeface="Wingdings"/>
              <a:buChar char=""/>
              <a:tabLst>
                <a:tab pos="756920" algn="l"/>
              </a:tabLst>
            </a:pPr>
            <a:r>
              <a:rPr sz="1800" spc="-5" dirty="0">
                <a:solidFill>
                  <a:srgbClr val="252525"/>
                </a:solidFill>
                <a:latin typeface="Arial"/>
                <a:cs typeface="Arial"/>
              </a:rPr>
              <a:t>DATEADD() </a:t>
            </a:r>
            <a:r>
              <a:rPr sz="1800" dirty="0">
                <a:solidFill>
                  <a:srgbClr val="252525"/>
                </a:solidFill>
                <a:latin typeface="Arial"/>
                <a:cs typeface="Arial"/>
              </a:rPr>
              <a:t>fonksiyonu belirtilen tarihe belirli gün, </a:t>
            </a:r>
            <a:r>
              <a:rPr sz="1800" spc="-5" dirty="0">
                <a:solidFill>
                  <a:srgbClr val="252525"/>
                </a:solidFill>
                <a:latin typeface="Arial"/>
                <a:cs typeface="Arial"/>
              </a:rPr>
              <a:t>ay, yıl vb</a:t>
            </a:r>
            <a:r>
              <a:rPr sz="1800" spc="-145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52525"/>
                </a:solidFill>
                <a:latin typeface="Arial"/>
                <a:cs typeface="Arial"/>
              </a:rPr>
              <a:t>bilgi  eklendiğinde </a:t>
            </a:r>
            <a:r>
              <a:rPr sz="1800" spc="5" dirty="0">
                <a:solidFill>
                  <a:srgbClr val="252525"/>
                </a:solidFill>
                <a:latin typeface="Arial"/>
                <a:cs typeface="Arial"/>
              </a:rPr>
              <a:t>oluşan </a:t>
            </a:r>
            <a:r>
              <a:rPr sz="1800" dirty="0">
                <a:solidFill>
                  <a:srgbClr val="252525"/>
                </a:solidFill>
                <a:latin typeface="Arial"/>
                <a:cs typeface="Arial"/>
              </a:rPr>
              <a:t>tarihi </a:t>
            </a:r>
            <a:r>
              <a:rPr sz="1800" spc="5" dirty="0">
                <a:solidFill>
                  <a:srgbClr val="252525"/>
                </a:solidFill>
                <a:latin typeface="Arial"/>
                <a:cs typeface="Arial"/>
              </a:rPr>
              <a:t>hesaplamak için</a:t>
            </a:r>
            <a:r>
              <a:rPr sz="1800" spc="-305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52525"/>
                </a:solidFill>
                <a:latin typeface="Arial"/>
                <a:cs typeface="Arial"/>
              </a:rPr>
              <a:t>kullanılır.</a:t>
            </a:r>
            <a:endParaRPr sz="180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spcBef>
                <a:spcPts val="434"/>
              </a:spcBef>
              <a:buFont typeface="Wingdings"/>
              <a:buChar char=""/>
              <a:tabLst>
                <a:tab pos="756920" algn="l"/>
              </a:tabLst>
            </a:pPr>
            <a:r>
              <a:rPr sz="1800" dirty="0">
                <a:solidFill>
                  <a:srgbClr val="252525"/>
                </a:solidFill>
                <a:latin typeface="Arial"/>
                <a:cs typeface="Arial"/>
              </a:rPr>
              <a:t>Kullanımı;</a:t>
            </a:r>
            <a:r>
              <a:rPr sz="1800" spc="39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52525"/>
                </a:solidFill>
                <a:latin typeface="Arial"/>
                <a:cs typeface="Arial"/>
              </a:rPr>
              <a:t>DATEADD(eklenecek_bilgi,eklenme_miktari,tarih)</a:t>
            </a:r>
            <a:endParaRPr sz="1800">
              <a:latin typeface="Arial"/>
              <a:cs typeface="Arial"/>
            </a:endParaRPr>
          </a:p>
          <a:p>
            <a:pPr lvl="1">
              <a:lnSpc>
                <a:spcPct val="100000"/>
              </a:lnSpc>
              <a:spcBef>
                <a:spcPts val="35"/>
              </a:spcBef>
              <a:buChar char=""/>
            </a:pPr>
            <a:endParaRPr sz="260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buFont typeface="Wingdings"/>
              <a:buChar char=""/>
              <a:tabLst>
                <a:tab pos="756920" algn="l"/>
              </a:tabLst>
            </a:pPr>
            <a:r>
              <a:rPr sz="1800" spc="-5" dirty="0">
                <a:solidFill>
                  <a:srgbClr val="006FC0"/>
                </a:solidFill>
                <a:latin typeface="Arial"/>
                <a:cs typeface="Arial"/>
              </a:rPr>
              <a:t>SELECT </a:t>
            </a:r>
            <a:r>
              <a:rPr sz="1800" spc="-5" dirty="0">
                <a:solidFill>
                  <a:srgbClr val="EF34CC"/>
                </a:solidFill>
                <a:latin typeface="Arial"/>
                <a:cs typeface="Arial"/>
              </a:rPr>
              <a:t>DATEADD(YEAR,2, </a:t>
            </a:r>
            <a:r>
              <a:rPr sz="1800" dirty="0">
                <a:solidFill>
                  <a:srgbClr val="EF34CC"/>
                </a:solidFill>
                <a:latin typeface="Arial"/>
                <a:cs typeface="Arial"/>
              </a:rPr>
              <a:t>'01.01.2012')</a:t>
            </a:r>
            <a:r>
              <a:rPr sz="1800" spc="425" dirty="0">
                <a:solidFill>
                  <a:srgbClr val="EF34CC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EF34CC"/>
                </a:solidFill>
                <a:latin typeface="Wingdings"/>
                <a:cs typeface="Wingdings"/>
              </a:rPr>
              <a:t></a:t>
            </a:r>
            <a:r>
              <a:rPr sz="1800" dirty="0">
                <a:solidFill>
                  <a:srgbClr val="EF34CC"/>
                </a:solidFill>
                <a:latin typeface="Arial"/>
                <a:cs typeface="Arial"/>
              </a:rPr>
              <a:t>01.01.2014</a:t>
            </a:r>
            <a:endParaRPr sz="1800">
              <a:latin typeface="Arial"/>
              <a:cs typeface="Arial"/>
            </a:endParaRPr>
          </a:p>
          <a:p>
            <a:pPr lvl="1">
              <a:lnSpc>
                <a:spcPct val="100000"/>
              </a:lnSpc>
              <a:spcBef>
                <a:spcPts val="35"/>
              </a:spcBef>
              <a:buChar char=""/>
            </a:pPr>
            <a:endParaRPr sz="260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spcBef>
                <a:spcPts val="5"/>
              </a:spcBef>
              <a:buFont typeface="Wingdings"/>
              <a:buChar char=""/>
              <a:tabLst>
                <a:tab pos="756920" algn="l"/>
              </a:tabLst>
            </a:pPr>
            <a:r>
              <a:rPr sz="1800" spc="-5" dirty="0">
                <a:solidFill>
                  <a:srgbClr val="006FC0"/>
                </a:solidFill>
                <a:latin typeface="Arial"/>
                <a:cs typeface="Arial"/>
              </a:rPr>
              <a:t>SELECT </a:t>
            </a:r>
            <a:r>
              <a:rPr sz="1800" spc="-10" dirty="0">
                <a:solidFill>
                  <a:srgbClr val="EF34CC"/>
                </a:solidFill>
                <a:latin typeface="Arial"/>
                <a:cs typeface="Arial"/>
              </a:rPr>
              <a:t>DATEADD(MONTH,3, </a:t>
            </a:r>
            <a:r>
              <a:rPr sz="1800" dirty="0">
                <a:solidFill>
                  <a:srgbClr val="EF34CC"/>
                </a:solidFill>
                <a:latin typeface="Arial"/>
                <a:cs typeface="Arial"/>
              </a:rPr>
              <a:t>'02.04.2012')</a:t>
            </a:r>
            <a:r>
              <a:rPr sz="1800" spc="15" dirty="0">
                <a:solidFill>
                  <a:srgbClr val="EF34CC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EF34CC"/>
                </a:solidFill>
                <a:latin typeface="Wingdings"/>
                <a:cs typeface="Wingdings"/>
              </a:rPr>
              <a:t></a:t>
            </a:r>
            <a:r>
              <a:rPr sz="1800" dirty="0">
                <a:solidFill>
                  <a:srgbClr val="EF34CC"/>
                </a:solidFill>
                <a:latin typeface="Arial"/>
                <a:cs typeface="Arial"/>
              </a:rPr>
              <a:t>02.07.2012</a:t>
            </a:r>
            <a:endParaRPr sz="1800">
              <a:latin typeface="Arial"/>
              <a:cs typeface="Arial"/>
            </a:endParaRPr>
          </a:p>
          <a:p>
            <a:pPr lvl="1">
              <a:lnSpc>
                <a:spcPct val="100000"/>
              </a:lnSpc>
              <a:spcBef>
                <a:spcPts val="35"/>
              </a:spcBef>
              <a:buChar char=""/>
            </a:pPr>
            <a:endParaRPr sz="260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buFont typeface="Wingdings"/>
              <a:buChar char=""/>
              <a:tabLst>
                <a:tab pos="756920" algn="l"/>
              </a:tabLst>
            </a:pPr>
            <a:r>
              <a:rPr sz="1800" spc="-5" dirty="0">
                <a:solidFill>
                  <a:srgbClr val="006FC0"/>
                </a:solidFill>
                <a:latin typeface="Arial"/>
                <a:cs typeface="Arial"/>
              </a:rPr>
              <a:t>SELECT </a:t>
            </a:r>
            <a:r>
              <a:rPr sz="1800" spc="-5" dirty="0">
                <a:solidFill>
                  <a:srgbClr val="EF34CC"/>
                </a:solidFill>
                <a:latin typeface="Arial"/>
                <a:cs typeface="Arial"/>
              </a:rPr>
              <a:t>DATEADD(DAY,29, </a:t>
            </a:r>
            <a:r>
              <a:rPr sz="1800" dirty="0">
                <a:solidFill>
                  <a:srgbClr val="EF34CC"/>
                </a:solidFill>
                <a:latin typeface="Arial"/>
                <a:cs typeface="Arial"/>
              </a:rPr>
              <a:t>'02.04.2012')</a:t>
            </a:r>
            <a:r>
              <a:rPr sz="1800" spc="420" dirty="0">
                <a:solidFill>
                  <a:srgbClr val="EF34CC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EF34CC"/>
                </a:solidFill>
                <a:latin typeface="Wingdings"/>
                <a:cs typeface="Wingdings"/>
              </a:rPr>
              <a:t></a:t>
            </a:r>
            <a:r>
              <a:rPr sz="1800" dirty="0">
                <a:solidFill>
                  <a:srgbClr val="EF34CC"/>
                </a:solidFill>
                <a:latin typeface="Arial"/>
                <a:cs typeface="Arial"/>
              </a:rPr>
              <a:t>01.05.2012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70838" y="432307"/>
            <a:ext cx="6803390" cy="636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000" dirty="0"/>
              <a:t>Tarih ve Saat </a:t>
            </a:r>
            <a:r>
              <a:rPr sz="4000" spc="5" dirty="0"/>
              <a:t>Fonksiyonları</a:t>
            </a:r>
            <a:r>
              <a:rPr sz="4000" spc="-190" dirty="0"/>
              <a:t> </a:t>
            </a:r>
            <a:r>
              <a:rPr sz="4000" spc="5" dirty="0"/>
              <a:t>-5</a:t>
            </a:r>
            <a:endParaRPr sz="4000"/>
          </a:p>
        </p:txBody>
      </p:sp>
      <p:sp>
        <p:nvSpPr>
          <p:cNvPr id="7" name="Alt Bilgi Yer Tutucusu 6">
            <a:extLst>
              <a:ext uri="{FF2B5EF4-FFF2-40B4-BE49-F238E27FC236}">
                <a16:creationId xmlns:a16="http://schemas.microsoft.com/office/drawing/2014/main" id="{30287CC5-37F6-BC12-2D4A-C6687BBCB7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tr-TR" sz="900" b="1">
                <a:solidFill>
                  <a:schemeClr val="accent5">
                    <a:lumMod val="50000"/>
                  </a:schemeClr>
                </a:solidFill>
              </a:rPr>
              <a:t>Adem AKKUŞ </a:t>
            </a:r>
            <a:r>
              <a:rPr lang="tr-TR" sz="900">
                <a:solidFill>
                  <a:schemeClr val="accent1">
                    <a:lumMod val="50000"/>
                  </a:schemeClr>
                </a:solidFill>
              </a:rPr>
              <a:t/>
            </a:r>
            <a:br>
              <a:rPr lang="tr-TR" sz="900">
                <a:solidFill>
                  <a:schemeClr val="accent1">
                    <a:lumMod val="50000"/>
                  </a:schemeClr>
                </a:solidFill>
              </a:rPr>
            </a:br>
            <a:r>
              <a:rPr lang="tr-TR" sz="1100" b="1">
                <a:solidFill>
                  <a:schemeClr val="accent5">
                    <a:lumMod val="50000"/>
                  </a:schemeClr>
                </a:solidFill>
              </a:rPr>
              <a:t>|</a:t>
            </a:r>
            <a:r>
              <a:rPr lang="tr-TR" sz="900">
                <a:solidFill>
                  <a:schemeClr val="accent1">
                    <a:lumMod val="50000"/>
                  </a:schemeClr>
                </a:solidFill>
              </a:rPr>
              <a:t> Bilgisayar Mühendisi </a:t>
            </a:r>
            <a:r>
              <a:rPr lang="tr-TR" sz="1100" b="1">
                <a:solidFill>
                  <a:schemeClr val="accent5">
                    <a:lumMod val="50000"/>
                  </a:schemeClr>
                </a:solidFill>
              </a:rPr>
              <a:t>|</a:t>
            </a:r>
            <a:r>
              <a:rPr lang="tr-TR" sz="900">
                <a:solidFill>
                  <a:schemeClr val="accent1">
                    <a:lumMod val="50000"/>
                  </a:schemeClr>
                </a:solidFill>
              </a:rPr>
              <a:t> Uzm. Bilişim Tekn. Öğrt. </a:t>
            </a:r>
            <a:r>
              <a:rPr lang="tr-TR" sz="1100" b="1">
                <a:solidFill>
                  <a:schemeClr val="accent5">
                    <a:lumMod val="50000"/>
                  </a:schemeClr>
                </a:solidFill>
              </a:rPr>
              <a:t>|</a:t>
            </a:r>
            <a:r>
              <a:rPr lang="tr-TR" sz="900">
                <a:solidFill>
                  <a:schemeClr val="accent1">
                    <a:lumMod val="50000"/>
                  </a:schemeClr>
                </a:solidFill>
              </a:rPr>
              <a:t> Eğitmen</a:t>
            </a:r>
            <a:endParaRPr lang="tr-TR" sz="900" dirty="0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3400" y="570888"/>
            <a:ext cx="8381289" cy="567463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err="1"/>
              <a:t>Dönüşüm</a:t>
            </a:r>
            <a:r>
              <a:rPr spc="-135" dirty="0"/>
              <a:t> </a:t>
            </a:r>
            <a:r>
              <a:rPr spc="5" dirty="0" err="1"/>
              <a:t>Fonksiyonları</a:t>
            </a:r>
            <a:r>
              <a:rPr lang="tr-TR" sz="3200" spc="5" dirty="0"/>
              <a:t>- </a:t>
            </a:r>
            <a:r>
              <a:rPr lang="tr-TR" sz="2400" spc="5" dirty="0"/>
              <a:t>CAST() ve CONVERT() </a:t>
            </a:r>
            <a:endParaRPr sz="2400" dirty="0"/>
          </a:p>
        </p:txBody>
      </p:sp>
      <p:sp>
        <p:nvSpPr>
          <p:cNvPr id="3" name="object 3"/>
          <p:cNvSpPr txBox="1"/>
          <p:nvPr/>
        </p:nvSpPr>
        <p:spPr>
          <a:xfrm>
            <a:off x="762711" y="1070540"/>
            <a:ext cx="7619289" cy="4135106"/>
          </a:xfrm>
          <a:prstGeom prst="rect">
            <a:avLst/>
          </a:prstGeom>
        </p:spPr>
        <p:txBody>
          <a:bodyPr vert="horz" wrap="square" lIns="0" tIns="163195" rIns="0" bIns="0" rtlCol="0">
            <a:spAutoFit/>
          </a:bodyPr>
          <a:lstStyle/>
          <a:p>
            <a:pPr marL="12065">
              <a:lnSpc>
                <a:spcPct val="100000"/>
              </a:lnSpc>
              <a:spcBef>
                <a:spcPts val="1285"/>
              </a:spcBef>
              <a:tabLst>
                <a:tab pos="357505" algn="l"/>
              </a:tabLst>
            </a:pPr>
            <a:r>
              <a:rPr lang="tr-TR" sz="2400" spc="-15" dirty="0">
                <a:solidFill>
                  <a:srgbClr val="4B4B4B"/>
                </a:solidFill>
                <a:latin typeface="Arial"/>
                <a:cs typeface="Arial"/>
              </a:rPr>
              <a:t>Bu işlevler, bir veri türünün ifadesini diğerine dönüştürür</a:t>
            </a:r>
            <a:r>
              <a:rPr lang="tr-TR" sz="2400" b="1" spc="-15" dirty="0">
                <a:solidFill>
                  <a:srgbClr val="4B4B4B"/>
                </a:solidFill>
                <a:latin typeface="Arial"/>
                <a:cs typeface="Arial"/>
              </a:rPr>
              <a:t>.</a:t>
            </a:r>
          </a:p>
          <a:p>
            <a:pPr marL="356870" indent="-344805">
              <a:lnSpc>
                <a:spcPct val="100000"/>
              </a:lnSpc>
              <a:spcBef>
                <a:spcPts val="1285"/>
              </a:spcBef>
              <a:buFont typeface="Wingdings"/>
              <a:buChar char=""/>
              <a:tabLst>
                <a:tab pos="357505" algn="l"/>
              </a:tabLst>
            </a:pPr>
            <a:r>
              <a:rPr sz="2400" b="1" spc="-15" dirty="0">
                <a:solidFill>
                  <a:srgbClr val="4B4B4B"/>
                </a:solidFill>
                <a:latin typeface="Arial"/>
                <a:cs typeface="Arial"/>
              </a:rPr>
              <a:t>CAST()</a:t>
            </a:r>
            <a:endParaRPr sz="2400" dirty="0">
              <a:latin typeface="Arial"/>
              <a:cs typeface="Arial"/>
            </a:endParaRPr>
          </a:p>
          <a:p>
            <a:pPr marL="356870">
              <a:lnSpc>
                <a:spcPct val="100000"/>
              </a:lnSpc>
              <a:spcBef>
                <a:spcPts val="980"/>
              </a:spcBef>
            </a:pPr>
            <a:r>
              <a:rPr sz="2400" spc="-15" dirty="0">
                <a:solidFill>
                  <a:srgbClr val="EF34CC"/>
                </a:solidFill>
                <a:latin typeface="Arial"/>
                <a:cs typeface="Arial"/>
              </a:rPr>
              <a:t>CAST </a:t>
            </a:r>
            <a:r>
              <a:rPr sz="2400" b="1" spc="-10" dirty="0">
                <a:solidFill>
                  <a:srgbClr val="252525"/>
                </a:solidFill>
                <a:latin typeface="Arial"/>
                <a:cs typeface="Arial"/>
              </a:rPr>
              <a:t>(</a:t>
            </a:r>
            <a:r>
              <a:rPr lang="tr-TR" sz="2400" b="1" spc="-10" dirty="0">
                <a:solidFill>
                  <a:srgbClr val="252525"/>
                </a:solidFill>
                <a:latin typeface="Arial"/>
                <a:cs typeface="Arial"/>
              </a:rPr>
              <a:t>ifade </a:t>
            </a:r>
            <a:r>
              <a:rPr sz="2400" b="1" spc="-1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2400" b="1" spc="-35" dirty="0">
                <a:solidFill>
                  <a:srgbClr val="252525"/>
                </a:solidFill>
                <a:latin typeface="Arial"/>
                <a:cs typeface="Arial"/>
              </a:rPr>
              <a:t>AS</a:t>
            </a:r>
            <a:r>
              <a:rPr sz="2400" b="1" spc="13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2400" b="1" spc="-5" dirty="0" err="1">
                <a:solidFill>
                  <a:srgbClr val="252525"/>
                </a:solidFill>
                <a:latin typeface="Arial"/>
                <a:cs typeface="Arial"/>
              </a:rPr>
              <a:t>veri_tipi</a:t>
            </a:r>
            <a:r>
              <a:rPr lang="tr-TR" sz="2400" b="1" spc="-5" dirty="0">
                <a:solidFill>
                  <a:srgbClr val="252525"/>
                </a:solidFill>
                <a:latin typeface="Arial"/>
                <a:cs typeface="Arial"/>
              </a:rPr>
              <a:t>[ (uzunluk) ]</a:t>
            </a:r>
            <a:r>
              <a:rPr sz="2400" b="1" spc="-5" dirty="0">
                <a:solidFill>
                  <a:srgbClr val="252525"/>
                </a:solidFill>
                <a:latin typeface="Arial"/>
                <a:cs typeface="Arial"/>
              </a:rPr>
              <a:t>)</a:t>
            </a:r>
            <a:endParaRPr sz="24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400" dirty="0">
              <a:latin typeface="Arial"/>
              <a:cs typeface="Arial"/>
            </a:endParaRPr>
          </a:p>
          <a:p>
            <a:pPr marL="356870">
              <a:lnSpc>
                <a:spcPct val="100000"/>
              </a:lnSpc>
            </a:pPr>
            <a:r>
              <a:rPr sz="2200" spc="-15" dirty="0">
                <a:solidFill>
                  <a:srgbClr val="006FC0"/>
                </a:solidFill>
                <a:latin typeface="Arial"/>
                <a:cs typeface="Arial"/>
              </a:rPr>
              <a:t>SELECT </a:t>
            </a:r>
            <a:r>
              <a:rPr sz="2200" spc="-15" dirty="0">
                <a:solidFill>
                  <a:srgbClr val="EF34CC"/>
                </a:solidFill>
                <a:latin typeface="Arial"/>
                <a:cs typeface="Arial"/>
              </a:rPr>
              <a:t>CAST</a:t>
            </a:r>
            <a:r>
              <a:rPr sz="2200" b="1" spc="-15" dirty="0">
                <a:solidFill>
                  <a:srgbClr val="252525"/>
                </a:solidFill>
                <a:latin typeface="Arial"/>
                <a:cs typeface="Arial"/>
              </a:rPr>
              <a:t>(‘Ali </a:t>
            </a:r>
            <a:r>
              <a:rPr sz="2200" b="1" spc="-10" dirty="0">
                <a:solidFill>
                  <a:srgbClr val="252525"/>
                </a:solidFill>
                <a:latin typeface="Arial"/>
                <a:cs typeface="Arial"/>
              </a:rPr>
              <a:t>Coşkun’ </a:t>
            </a:r>
            <a:r>
              <a:rPr sz="2200" spc="-15" dirty="0">
                <a:solidFill>
                  <a:srgbClr val="006FC0"/>
                </a:solidFill>
                <a:latin typeface="Arial"/>
                <a:cs typeface="Arial"/>
              </a:rPr>
              <a:t>AS </a:t>
            </a:r>
            <a:r>
              <a:rPr sz="2200" spc="-10" dirty="0">
                <a:solidFill>
                  <a:srgbClr val="006FC0"/>
                </a:solidFill>
                <a:latin typeface="Arial"/>
                <a:cs typeface="Arial"/>
              </a:rPr>
              <a:t>NVARCHAR</a:t>
            </a:r>
            <a:r>
              <a:rPr sz="2200" b="1" spc="-10" dirty="0">
                <a:solidFill>
                  <a:srgbClr val="252525"/>
                </a:solidFill>
                <a:latin typeface="Arial"/>
                <a:cs typeface="Arial"/>
              </a:rPr>
              <a:t>(5)) </a:t>
            </a:r>
            <a:r>
              <a:rPr sz="2200" b="1" spc="-10" dirty="0">
                <a:solidFill>
                  <a:srgbClr val="252525"/>
                </a:solidFill>
                <a:latin typeface="Wingdings"/>
                <a:cs typeface="Wingdings"/>
              </a:rPr>
              <a:t></a:t>
            </a:r>
            <a:r>
              <a:rPr sz="2200" b="1" spc="-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200" b="1" spc="-30" dirty="0">
                <a:solidFill>
                  <a:srgbClr val="252525"/>
                </a:solidFill>
                <a:latin typeface="Arial"/>
                <a:cs typeface="Arial"/>
              </a:rPr>
              <a:t>Ali</a:t>
            </a:r>
            <a:r>
              <a:rPr sz="2200" b="1" spc="475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2200" b="1" spc="-10" dirty="0">
                <a:solidFill>
                  <a:srgbClr val="252525"/>
                </a:solidFill>
                <a:latin typeface="Arial"/>
                <a:cs typeface="Arial"/>
              </a:rPr>
              <a:t>C</a:t>
            </a:r>
            <a:endParaRPr sz="22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600" dirty="0">
              <a:latin typeface="Arial"/>
              <a:cs typeface="Arial"/>
            </a:endParaRPr>
          </a:p>
          <a:p>
            <a:pPr marL="356870" indent="-344805">
              <a:lnSpc>
                <a:spcPct val="100000"/>
              </a:lnSpc>
              <a:buFont typeface="Wingdings"/>
              <a:buChar char=""/>
              <a:tabLst>
                <a:tab pos="357505" algn="l"/>
              </a:tabLst>
            </a:pPr>
            <a:r>
              <a:rPr sz="2400" b="1" spc="-5" dirty="0">
                <a:solidFill>
                  <a:srgbClr val="4B4B4B"/>
                </a:solidFill>
                <a:latin typeface="Arial"/>
                <a:cs typeface="Arial"/>
              </a:rPr>
              <a:t>CONVERT()</a:t>
            </a:r>
            <a:endParaRPr sz="2400" dirty="0">
              <a:latin typeface="Arial"/>
              <a:cs typeface="Arial"/>
            </a:endParaRPr>
          </a:p>
          <a:p>
            <a:pPr marL="356870">
              <a:lnSpc>
                <a:spcPct val="100000"/>
              </a:lnSpc>
              <a:spcBef>
                <a:spcPts val="580"/>
              </a:spcBef>
            </a:pPr>
            <a:r>
              <a:rPr sz="2400" spc="-5" dirty="0">
                <a:solidFill>
                  <a:srgbClr val="EF34CC"/>
                </a:solidFill>
                <a:latin typeface="Arial"/>
                <a:cs typeface="Arial"/>
              </a:rPr>
              <a:t>CONVERT</a:t>
            </a:r>
            <a:r>
              <a:rPr sz="2400" b="1" spc="-5" dirty="0">
                <a:solidFill>
                  <a:srgbClr val="4B4B4B"/>
                </a:solidFill>
                <a:latin typeface="Arial"/>
                <a:cs typeface="Arial"/>
              </a:rPr>
              <a:t>(</a:t>
            </a:r>
            <a:r>
              <a:rPr sz="2400" b="1" spc="-5" dirty="0" err="1">
                <a:solidFill>
                  <a:srgbClr val="4B4B4B"/>
                </a:solidFill>
                <a:latin typeface="Arial"/>
                <a:cs typeface="Arial"/>
              </a:rPr>
              <a:t>veri_tipi</a:t>
            </a:r>
            <a:r>
              <a:rPr lang="tr-TR" sz="2400" b="1" spc="-5" dirty="0">
                <a:solidFill>
                  <a:srgbClr val="4B4B4B"/>
                </a:solidFill>
                <a:latin typeface="Arial"/>
                <a:cs typeface="Arial"/>
              </a:rPr>
              <a:t> </a:t>
            </a:r>
            <a:r>
              <a:rPr lang="tr-TR" sz="2400" spc="-5" dirty="0">
                <a:solidFill>
                  <a:srgbClr val="4B4B4B"/>
                </a:solidFill>
                <a:latin typeface="Arial"/>
                <a:cs typeface="Arial"/>
              </a:rPr>
              <a:t>[(uzunluk)]</a:t>
            </a:r>
            <a:r>
              <a:rPr sz="2400" b="1" spc="-5" dirty="0">
                <a:solidFill>
                  <a:srgbClr val="4B4B4B"/>
                </a:solidFill>
                <a:latin typeface="Arial"/>
                <a:cs typeface="Arial"/>
              </a:rPr>
              <a:t>,</a:t>
            </a:r>
            <a:r>
              <a:rPr sz="2400" b="1" spc="-75" dirty="0">
                <a:solidFill>
                  <a:srgbClr val="4B4B4B"/>
                </a:solidFill>
                <a:latin typeface="Arial"/>
                <a:cs typeface="Arial"/>
              </a:rPr>
              <a:t> </a:t>
            </a:r>
            <a:r>
              <a:rPr lang="tr-TR" sz="2400" b="1" dirty="0">
                <a:solidFill>
                  <a:srgbClr val="4B4B4B"/>
                </a:solidFill>
                <a:latin typeface="Arial"/>
                <a:cs typeface="Arial"/>
              </a:rPr>
              <a:t>ifade </a:t>
            </a:r>
            <a:r>
              <a:rPr lang="tr-TR" sz="2400" dirty="0">
                <a:solidFill>
                  <a:srgbClr val="4B4B4B"/>
                </a:solidFill>
                <a:latin typeface="Arial"/>
                <a:cs typeface="Arial"/>
              </a:rPr>
              <a:t>[,</a:t>
            </a:r>
            <a:r>
              <a:rPr lang="tr-TR" sz="2400" dirty="0" err="1">
                <a:solidFill>
                  <a:srgbClr val="4B4B4B"/>
                </a:solidFill>
                <a:latin typeface="Arial"/>
                <a:cs typeface="Arial"/>
              </a:rPr>
              <a:t>style</a:t>
            </a:r>
            <a:r>
              <a:rPr lang="tr-TR" sz="2400" dirty="0">
                <a:solidFill>
                  <a:srgbClr val="4B4B4B"/>
                </a:solidFill>
                <a:latin typeface="Arial"/>
                <a:cs typeface="Arial"/>
              </a:rPr>
              <a:t>] </a:t>
            </a:r>
            <a:r>
              <a:rPr sz="2400" b="1" dirty="0">
                <a:solidFill>
                  <a:srgbClr val="4B4B4B"/>
                </a:solidFill>
                <a:latin typeface="Arial"/>
                <a:cs typeface="Arial"/>
              </a:rPr>
              <a:t>)</a:t>
            </a:r>
            <a:endParaRPr sz="2400" dirty="0">
              <a:latin typeface="Arial"/>
              <a:cs typeface="Arial"/>
            </a:endParaRPr>
          </a:p>
          <a:p>
            <a:pPr marL="439420">
              <a:lnSpc>
                <a:spcPct val="100000"/>
              </a:lnSpc>
            </a:pPr>
            <a:r>
              <a:rPr sz="2200" dirty="0">
                <a:solidFill>
                  <a:srgbClr val="006FC0"/>
                </a:solidFill>
                <a:latin typeface="Arial"/>
                <a:cs typeface="Arial"/>
              </a:rPr>
              <a:t>SELECT </a:t>
            </a:r>
            <a:r>
              <a:rPr sz="2200" spc="-5" dirty="0">
                <a:solidFill>
                  <a:srgbClr val="EF34CC"/>
                </a:solidFill>
                <a:latin typeface="Arial"/>
                <a:cs typeface="Arial"/>
              </a:rPr>
              <a:t>CONVERT</a:t>
            </a:r>
            <a:r>
              <a:rPr sz="2200" b="1" spc="-5" dirty="0">
                <a:solidFill>
                  <a:srgbClr val="252525"/>
                </a:solidFill>
                <a:latin typeface="Arial"/>
                <a:cs typeface="Arial"/>
              </a:rPr>
              <a:t>( </a:t>
            </a:r>
            <a:r>
              <a:rPr sz="2200" dirty="0">
                <a:solidFill>
                  <a:srgbClr val="006FC0"/>
                </a:solidFill>
                <a:latin typeface="Arial"/>
                <a:cs typeface="Arial"/>
              </a:rPr>
              <a:t>INT </a:t>
            </a:r>
            <a:r>
              <a:rPr sz="2200" b="1" dirty="0">
                <a:solidFill>
                  <a:srgbClr val="252525"/>
                </a:solidFill>
                <a:latin typeface="Arial"/>
                <a:cs typeface="Arial"/>
              </a:rPr>
              <a:t>,5.45) </a:t>
            </a:r>
            <a:r>
              <a:rPr sz="2200" b="1" spc="-5" dirty="0">
                <a:solidFill>
                  <a:srgbClr val="252525"/>
                </a:solidFill>
                <a:latin typeface="Wingdings"/>
                <a:cs typeface="Wingdings"/>
              </a:rPr>
              <a:t></a:t>
            </a:r>
            <a:r>
              <a:rPr sz="2200" b="1"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200" b="1" spc="-5" dirty="0">
                <a:solidFill>
                  <a:srgbClr val="252525"/>
                </a:solidFill>
                <a:latin typeface="Arial"/>
                <a:cs typeface="Arial"/>
              </a:rPr>
              <a:t>5</a:t>
            </a:r>
            <a:endParaRPr sz="2200" dirty="0">
              <a:latin typeface="Arial"/>
              <a:cs typeface="Arial"/>
            </a:endParaRPr>
          </a:p>
          <a:p>
            <a:pPr marL="439420">
              <a:lnSpc>
                <a:spcPct val="100000"/>
              </a:lnSpc>
              <a:spcBef>
                <a:spcPts val="580"/>
              </a:spcBef>
            </a:pPr>
            <a:r>
              <a:rPr sz="2200" dirty="0">
                <a:solidFill>
                  <a:srgbClr val="006FC0"/>
                </a:solidFill>
                <a:latin typeface="Arial"/>
                <a:cs typeface="Arial"/>
              </a:rPr>
              <a:t>SELECT </a:t>
            </a:r>
            <a:r>
              <a:rPr sz="2200" spc="-5" dirty="0">
                <a:solidFill>
                  <a:srgbClr val="EF34CC"/>
                </a:solidFill>
                <a:latin typeface="Arial"/>
                <a:cs typeface="Arial"/>
              </a:rPr>
              <a:t>CONVERT</a:t>
            </a:r>
            <a:r>
              <a:rPr sz="2200" b="1" spc="-5" dirty="0">
                <a:solidFill>
                  <a:srgbClr val="252525"/>
                </a:solidFill>
                <a:latin typeface="Arial"/>
                <a:cs typeface="Arial"/>
              </a:rPr>
              <a:t>( </a:t>
            </a:r>
            <a:r>
              <a:rPr sz="2200" spc="-5" dirty="0">
                <a:solidFill>
                  <a:srgbClr val="006FC0"/>
                </a:solidFill>
                <a:latin typeface="Arial"/>
                <a:cs typeface="Arial"/>
              </a:rPr>
              <a:t>NVARCHAR(5) </a:t>
            </a:r>
            <a:r>
              <a:rPr sz="2200" b="1" dirty="0">
                <a:solidFill>
                  <a:srgbClr val="252525"/>
                </a:solidFill>
                <a:latin typeface="Arial"/>
                <a:cs typeface="Arial"/>
              </a:rPr>
              <a:t>,2010) </a:t>
            </a:r>
            <a:r>
              <a:rPr sz="2200" b="1" dirty="0">
                <a:solidFill>
                  <a:srgbClr val="252525"/>
                </a:solidFill>
                <a:latin typeface="Wingdings"/>
                <a:cs typeface="Wingdings"/>
              </a:rPr>
              <a:t></a:t>
            </a:r>
            <a:r>
              <a:rPr sz="2200" b="1" spc="6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200" b="1" spc="5" dirty="0">
                <a:solidFill>
                  <a:srgbClr val="252525"/>
                </a:solidFill>
                <a:latin typeface="Arial"/>
                <a:cs typeface="Arial"/>
              </a:rPr>
              <a:t>2010</a:t>
            </a:r>
            <a:endParaRPr sz="2200" dirty="0">
              <a:latin typeface="Arial"/>
              <a:cs typeface="Arial"/>
            </a:endParaRPr>
          </a:p>
        </p:txBody>
      </p:sp>
      <p:sp>
        <p:nvSpPr>
          <p:cNvPr id="7" name="Alt Bilgi Yer Tutucusu 6">
            <a:extLst>
              <a:ext uri="{FF2B5EF4-FFF2-40B4-BE49-F238E27FC236}">
                <a16:creationId xmlns:a16="http://schemas.microsoft.com/office/drawing/2014/main" id="{BDA857DB-F09B-C982-48C9-E3B5FA4E47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tr-TR" sz="900" b="1">
                <a:solidFill>
                  <a:schemeClr val="accent5">
                    <a:lumMod val="50000"/>
                  </a:schemeClr>
                </a:solidFill>
              </a:rPr>
              <a:t>Adem AKKUŞ </a:t>
            </a:r>
            <a:r>
              <a:rPr lang="tr-TR" sz="900">
                <a:solidFill>
                  <a:schemeClr val="accent1">
                    <a:lumMod val="50000"/>
                  </a:schemeClr>
                </a:solidFill>
              </a:rPr>
              <a:t/>
            </a:r>
            <a:br>
              <a:rPr lang="tr-TR" sz="900">
                <a:solidFill>
                  <a:schemeClr val="accent1">
                    <a:lumMod val="50000"/>
                  </a:schemeClr>
                </a:solidFill>
              </a:rPr>
            </a:br>
            <a:r>
              <a:rPr lang="tr-TR" sz="1100" b="1">
                <a:solidFill>
                  <a:schemeClr val="accent5">
                    <a:lumMod val="50000"/>
                  </a:schemeClr>
                </a:solidFill>
              </a:rPr>
              <a:t>|</a:t>
            </a:r>
            <a:r>
              <a:rPr lang="tr-TR" sz="900">
                <a:solidFill>
                  <a:schemeClr val="accent1">
                    <a:lumMod val="50000"/>
                  </a:schemeClr>
                </a:solidFill>
              </a:rPr>
              <a:t> Bilgisayar Mühendisi </a:t>
            </a:r>
            <a:r>
              <a:rPr lang="tr-TR" sz="1100" b="1">
                <a:solidFill>
                  <a:schemeClr val="accent5">
                    <a:lumMod val="50000"/>
                  </a:schemeClr>
                </a:solidFill>
              </a:rPr>
              <a:t>|</a:t>
            </a:r>
            <a:r>
              <a:rPr lang="tr-TR" sz="900">
                <a:solidFill>
                  <a:schemeClr val="accent1">
                    <a:lumMod val="50000"/>
                  </a:schemeClr>
                </a:solidFill>
              </a:rPr>
              <a:t> Uzm. Bilişim Tekn. Öğrt. </a:t>
            </a:r>
            <a:r>
              <a:rPr lang="tr-TR" sz="1100" b="1">
                <a:solidFill>
                  <a:schemeClr val="accent5">
                    <a:lumMod val="50000"/>
                  </a:schemeClr>
                </a:solidFill>
              </a:rPr>
              <a:t>|</a:t>
            </a:r>
            <a:r>
              <a:rPr lang="tr-TR" sz="900">
                <a:solidFill>
                  <a:schemeClr val="accent1">
                    <a:lumMod val="50000"/>
                  </a:schemeClr>
                </a:solidFill>
              </a:rPr>
              <a:t> Eğitmen</a:t>
            </a:r>
            <a:endParaRPr lang="tr-TR" sz="900" dirty="0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3400" y="570888"/>
            <a:ext cx="8381289" cy="567463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err="1"/>
              <a:t>Dönüşüm</a:t>
            </a:r>
            <a:r>
              <a:rPr spc="-135" dirty="0"/>
              <a:t> </a:t>
            </a:r>
            <a:r>
              <a:rPr spc="5" dirty="0" err="1"/>
              <a:t>Fonksiyonları</a:t>
            </a:r>
            <a:r>
              <a:rPr lang="tr-TR" sz="3200" spc="5" dirty="0"/>
              <a:t>- </a:t>
            </a:r>
            <a:r>
              <a:rPr lang="tr-TR" sz="2400" spc="5" dirty="0"/>
              <a:t>CAST() ve CONVERT() </a:t>
            </a:r>
            <a:endParaRPr sz="2400" dirty="0"/>
          </a:p>
        </p:txBody>
      </p:sp>
      <p:sp>
        <p:nvSpPr>
          <p:cNvPr id="3" name="object 3"/>
          <p:cNvSpPr txBox="1"/>
          <p:nvPr/>
        </p:nvSpPr>
        <p:spPr>
          <a:xfrm>
            <a:off x="762711" y="1070540"/>
            <a:ext cx="7619289" cy="503343"/>
          </a:xfrm>
          <a:prstGeom prst="rect">
            <a:avLst/>
          </a:prstGeom>
        </p:spPr>
        <p:txBody>
          <a:bodyPr vert="horz" wrap="square" lIns="0" tIns="163195" rIns="0" bIns="0" rtlCol="0">
            <a:spAutoFit/>
          </a:bodyPr>
          <a:lstStyle/>
          <a:p>
            <a:pPr marL="12065">
              <a:lnSpc>
                <a:spcPct val="100000"/>
              </a:lnSpc>
              <a:spcBef>
                <a:spcPts val="1285"/>
              </a:spcBef>
              <a:tabLst>
                <a:tab pos="357505" algn="l"/>
              </a:tabLst>
            </a:pPr>
            <a:r>
              <a:rPr lang="tr-TR" sz="2200" dirty="0">
                <a:latin typeface="Arial"/>
                <a:cs typeface="Arial"/>
              </a:rPr>
              <a:t> </a:t>
            </a:r>
            <a:endParaRPr sz="2200" dirty="0">
              <a:latin typeface="Arial"/>
              <a:cs typeface="Arial"/>
            </a:endParaRPr>
          </a:p>
        </p:txBody>
      </p:sp>
      <p:sp>
        <p:nvSpPr>
          <p:cNvPr id="7" name="Alt Bilgi Yer Tutucusu 6">
            <a:extLst>
              <a:ext uri="{FF2B5EF4-FFF2-40B4-BE49-F238E27FC236}">
                <a16:creationId xmlns:a16="http://schemas.microsoft.com/office/drawing/2014/main" id="{BDA857DB-F09B-C982-48C9-E3B5FA4E47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667000" y="6413206"/>
            <a:ext cx="3840480" cy="443377"/>
          </a:xfrm>
        </p:spPr>
        <p:txBody>
          <a:bodyPr/>
          <a:lstStyle/>
          <a:p>
            <a:pPr algn="ctr"/>
            <a:r>
              <a:rPr lang="tr-TR" sz="900" b="1">
                <a:solidFill>
                  <a:schemeClr val="accent5">
                    <a:lumMod val="50000"/>
                  </a:schemeClr>
                </a:solidFill>
              </a:rPr>
              <a:t>Adem AKKUŞ </a:t>
            </a:r>
            <a:r>
              <a:rPr lang="tr-TR" sz="900">
                <a:solidFill>
                  <a:schemeClr val="accent1">
                    <a:lumMod val="50000"/>
                  </a:schemeClr>
                </a:solidFill>
              </a:rPr>
              <a:t/>
            </a:r>
            <a:br>
              <a:rPr lang="tr-TR" sz="900">
                <a:solidFill>
                  <a:schemeClr val="accent1">
                    <a:lumMod val="50000"/>
                  </a:schemeClr>
                </a:solidFill>
              </a:rPr>
            </a:br>
            <a:r>
              <a:rPr lang="tr-TR" sz="1100" b="1">
                <a:solidFill>
                  <a:schemeClr val="accent5">
                    <a:lumMod val="50000"/>
                  </a:schemeClr>
                </a:solidFill>
              </a:rPr>
              <a:t>|</a:t>
            </a:r>
            <a:r>
              <a:rPr lang="tr-TR" sz="900">
                <a:solidFill>
                  <a:schemeClr val="accent1">
                    <a:lumMod val="50000"/>
                  </a:schemeClr>
                </a:solidFill>
              </a:rPr>
              <a:t> Bilgisayar Mühendisi </a:t>
            </a:r>
            <a:r>
              <a:rPr lang="tr-TR" sz="1100" b="1">
                <a:solidFill>
                  <a:schemeClr val="accent5">
                    <a:lumMod val="50000"/>
                  </a:schemeClr>
                </a:solidFill>
              </a:rPr>
              <a:t>|</a:t>
            </a:r>
            <a:r>
              <a:rPr lang="tr-TR" sz="900">
                <a:solidFill>
                  <a:schemeClr val="accent1">
                    <a:lumMod val="50000"/>
                  </a:schemeClr>
                </a:solidFill>
              </a:rPr>
              <a:t> Uzm. Bilişim Tekn. Öğrt. </a:t>
            </a:r>
            <a:r>
              <a:rPr lang="tr-TR" sz="1100" b="1">
                <a:solidFill>
                  <a:schemeClr val="accent5">
                    <a:lumMod val="50000"/>
                  </a:schemeClr>
                </a:solidFill>
              </a:rPr>
              <a:t>|</a:t>
            </a:r>
            <a:r>
              <a:rPr lang="tr-TR" sz="900">
                <a:solidFill>
                  <a:schemeClr val="accent1">
                    <a:lumMod val="50000"/>
                  </a:schemeClr>
                </a:solidFill>
              </a:rPr>
              <a:t> Eğitmen</a:t>
            </a:r>
            <a:endParaRPr lang="tr-TR" sz="900" dirty="0"/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1" y="1219200"/>
            <a:ext cx="7162800" cy="20266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Resim 4"/>
          <p:cNvPicPr>
            <a:picLocks noChangeAspect="1"/>
          </p:cNvPicPr>
          <p:nvPr/>
        </p:nvPicPr>
        <p:blipFill rotWithShape="1">
          <a:blip r:embed="rId3"/>
          <a:srcRect b="4988"/>
          <a:stretch/>
        </p:blipFill>
        <p:spPr>
          <a:xfrm>
            <a:off x="685801" y="3429000"/>
            <a:ext cx="7747514" cy="26676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2059043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3400" y="570888"/>
            <a:ext cx="8381289" cy="567463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err="1"/>
              <a:t>Dönüşüm</a:t>
            </a:r>
            <a:r>
              <a:rPr spc="-135" dirty="0"/>
              <a:t> </a:t>
            </a:r>
            <a:r>
              <a:rPr spc="5" dirty="0" err="1"/>
              <a:t>Fonksiyonları</a:t>
            </a:r>
            <a:r>
              <a:rPr lang="tr-TR" sz="3200" spc="5" dirty="0"/>
              <a:t>- </a:t>
            </a:r>
            <a:r>
              <a:rPr lang="tr-TR" sz="2400" spc="5" dirty="0"/>
              <a:t>CAST() ve CONVERT() </a:t>
            </a:r>
            <a:endParaRPr sz="2400" dirty="0"/>
          </a:p>
        </p:txBody>
      </p:sp>
      <p:sp>
        <p:nvSpPr>
          <p:cNvPr id="3" name="object 3"/>
          <p:cNvSpPr txBox="1"/>
          <p:nvPr/>
        </p:nvSpPr>
        <p:spPr>
          <a:xfrm>
            <a:off x="762711" y="1070540"/>
            <a:ext cx="7619289" cy="503343"/>
          </a:xfrm>
          <a:prstGeom prst="rect">
            <a:avLst/>
          </a:prstGeom>
        </p:spPr>
        <p:txBody>
          <a:bodyPr vert="horz" wrap="square" lIns="0" tIns="163195" rIns="0" bIns="0" rtlCol="0">
            <a:spAutoFit/>
          </a:bodyPr>
          <a:lstStyle/>
          <a:p>
            <a:pPr marL="12065">
              <a:lnSpc>
                <a:spcPct val="100000"/>
              </a:lnSpc>
              <a:spcBef>
                <a:spcPts val="1285"/>
              </a:spcBef>
              <a:tabLst>
                <a:tab pos="357505" algn="l"/>
              </a:tabLst>
            </a:pPr>
            <a:r>
              <a:rPr lang="tr-TR" sz="2200" dirty="0">
                <a:latin typeface="Arial"/>
                <a:cs typeface="Arial"/>
              </a:rPr>
              <a:t> </a:t>
            </a:r>
            <a:endParaRPr sz="2200" dirty="0">
              <a:latin typeface="Arial"/>
              <a:cs typeface="Arial"/>
            </a:endParaRPr>
          </a:p>
        </p:txBody>
      </p:sp>
      <p:sp>
        <p:nvSpPr>
          <p:cNvPr id="7" name="Alt Bilgi Yer Tutucusu 6">
            <a:extLst>
              <a:ext uri="{FF2B5EF4-FFF2-40B4-BE49-F238E27FC236}">
                <a16:creationId xmlns:a16="http://schemas.microsoft.com/office/drawing/2014/main" id="{BDA857DB-F09B-C982-48C9-E3B5FA4E47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667000" y="6413206"/>
            <a:ext cx="3840480" cy="443377"/>
          </a:xfrm>
        </p:spPr>
        <p:txBody>
          <a:bodyPr/>
          <a:lstStyle/>
          <a:p>
            <a:pPr algn="ctr"/>
            <a:r>
              <a:rPr lang="tr-TR" sz="900" b="1">
                <a:solidFill>
                  <a:schemeClr val="accent5">
                    <a:lumMod val="50000"/>
                  </a:schemeClr>
                </a:solidFill>
              </a:rPr>
              <a:t>Adem AKKUŞ </a:t>
            </a:r>
            <a:r>
              <a:rPr lang="tr-TR" sz="900">
                <a:solidFill>
                  <a:schemeClr val="accent1">
                    <a:lumMod val="50000"/>
                  </a:schemeClr>
                </a:solidFill>
              </a:rPr>
              <a:t/>
            </a:r>
            <a:br>
              <a:rPr lang="tr-TR" sz="900">
                <a:solidFill>
                  <a:schemeClr val="accent1">
                    <a:lumMod val="50000"/>
                  </a:schemeClr>
                </a:solidFill>
              </a:rPr>
            </a:br>
            <a:r>
              <a:rPr lang="tr-TR" sz="1100" b="1">
                <a:solidFill>
                  <a:schemeClr val="accent5">
                    <a:lumMod val="50000"/>
                  </a:schemeClr>
                </a:solidFill>
              </a:rPr>
              <a:t>|</a:t>
            </a:r>
            <a:r>
              <a:rPr lang="tr-TR" sz="900">
                <a:solidFill>
                  <a:schemeClr val="accent1">
                    <a:lumMod val="50000"/>
                  </a:schemeClr>
                </a:solidFill>
              </a:rPr>
              <a:t> Bilgisayar Mühendisi </a:t>
            </a:r>
            <a:r>
              <a:rPr lang="tr-TR" sz="1100" b="1">
                <a:solidFill>
                  <a:schemeClr val="accent5">
                    <a:lumMod val="50000"/>
                  </a:schemeClr>
                </a:solidFill>
              </a:rPr>
              <a:t>|</a:t>
            </a:r>
            <a:r>
              <a:rPr lang="tr-TR" sz="900">
                <a:solidFill>
                  <a:schemeClr val="accent1">
                    <a:lumMod val="50000"/>
                  </a:schemeClr>
                </a:solidFill>
              </a:rPr>
              <a:t> Uzm. Bilişim Tekn. Öğrt. </a:t>
            </a:r>
            <a:r>
              <a:rPr lang="tr-TR" sz="1100" b="1">
                <a:solidFill>
                  <a:schemeClr val="accent5">
                    <a:lumMod val="50000"/>
                  </a:schemeClr>
                </a:solidFill>
              </a:rPr>
              <a:t>|</a:t>
            </a:r>
            <a:r>
              <a:rPr lang="tr-TR" sz="900">
                <a:solidFill>
                  <a:schemeClr val="accent1">
                    <a:lumMod val="50000"/>
                  </a:schemeClr>
                </a:solidFill>
              </a:rPr>
              <a:t> Eğitmen</a:t>
            </a:r>
            <a:endParaRPr lang="tr-TR" sz="900" dirty="0"/>
          </a:p>
        </p:txBody>
      </p:sp>
      <p:pic>
        <p:nvPicPr>
          <p:cNvPr id="6" name="Resim 5"/>
          <p:cNvPicPr>
            <a:picLocks noChangeAspect="1"/>
          </p:cNvPicPr>
          <p:nvPr/>
        </p:nvPicPr>
        <p:blipFill rotWithShape="1">
          <a:blip r:embed="rId2"/>
          <a:srcRect t="13720"/>
          <a:stretch/>
        </p:blipFill>
        <p:spPr>
          <a:xfrm>
            <a:off x="1092002" y="1447800"/>
            <a:ext cx="6990476" cy="36648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533194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2000" y="616900"/>
            <a:ext cx="7813660" cy="68929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tr-TR" sz="4400" spc="-5" dirty="0">
                <a:solidFill>
                  <a:srgbClr val="4B4B4B"/>
                </a:solidFill>
              </a:rPr>
              <a:t>TOP Komutu (limit, </a:t>
            </a:r>
            <a:r>
              <a:rPr lang="tr-TR" sz="4400" spc="-5" dirty="0" err="1">
                <a:solidFill>
                  <a:srgbClr val="4B4B4B"/>
                </a:solidFill>
              </a:rPr>
              <a:t>rownum</a:t>
            </a:r>
            <a:r>
              <a:rPr lang="tr-TR" sz="4400" spc="-5" dirty="0">
                <a:solidFill>
                  <a:srgbClr val="4B4B4B"/>
                </a:solidFill>
              </a:rPr>
              <a:t>)</a:t>
            </a:r>
            <a:endParaRPr sz="4400" dirty="0">
              <a:solidFill>
                <a:srgbClr val="4B4B4B"/>
              </a:solidFill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68340" y="1371600"/>
            <a:ext cx="8068260" cy="3007233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56870" indent="-344805">
              <a:lnSpc>
                <a:spcPct val="100000"/>
              </a:lnSpc>
              <a:spcBef>
                <a:spcPts val="110"/>
              </a:spcBef>
              <a:buChar char="•"/>
              <a:tabLst>
                <a:tab pos="356870" algn="l"/>
                <a:tab pos="357505" algn="l"/>
              </a:tabLst>
            </a:pPr>
            <a:r>
              <a:rPr lang="tr-TR" sz="2400" dirty="0">
                <a:latin typeface="Arial"/>
                <a:cs typeface="Arial"/>
              </a:rPr>
              <a:t>Belirli sayıda satır çekmek için SQL'de TOP ifadesi kullanılır.</a:t>
            </a:r>
          </a:p>
          <a:p>
            <a:pPr marL="356870" indent="-344805">
              <a:lnSpc>
                <a:spcPct val="100000"/>
              </a:lnSpc>
              <a:spcBef>
                <a:spcPts val="110"/>
              </a:spcBef>
              <a:buChar char="•"/>
              <a:tabLst>
                <a:tab pos="356870" algn="l"/>
                <a:tab pos="357505" algn="l"/>
              </a:tabLst>
            </a:pPr>
            <a:r>
              <a:rPr lang="tr-TR" sz="2400" dirty="0">
                <a:latin typeface="Arial"/>
                <a:cs typeface="Arial"/>
              </a:rPr>
              <a:t>TOP n ifadesiyle tablonun baştan ilk n satırını çekebiliriz.</a:t>
            </a:r>
          </a:p>
          <a:p>
            <a:pPr marL="356870" indent="-344805">
              <a:lnSpc>
                <a:spcPct val="100000"/>
              </a:lnSpc>
              <a:spcBef>
                <a:spcPts val="110"/>
              </a:spcBef>
              <a:buChar char="•"/>
              <a:tabLst>
                <a:tab pos="356870" algn="l"/>
                <a:tab pos="357505" algn="l"/>
              </a:tabLst>
            </a:pPr>
            <a:r>
              <a:rPr lang="tr-TR" sz="2400" dirty="0">
                <a:latin typeface="Arial"/>
                <a:cs typeface="Arial"/>
              </a:rPr>
              <a:t>TOP n veya TOP n PERCENT anahtar kelimeleri ORDER BY  yan tümcesini ile birlikte kullanılmalıdır. </a:t>
            </a:r>
          </a:p>
          <a:p>
            <a:pPr marL="356870" indent="-344805">
              <a:lnSpc>
                <a:spcPct val="100000"/>
              </a:lnSpc>
              <a:spcBef>
                <a:spcPts val="110"/>
              </a:spcBef>
              <a:buChar char="•"/>
              <a:tabLst>
                <a:tab pos="356870" algn="l"/>
                <a:tab pos="357505" algn="l"/>
              </a:tabLst>
            </a:pPr>
            <a:r>
              <a:rPr lang="tr-TR" sz="2400" dirty="0">
                <a:latin typeface="Arial"/>
                <a:cs typeface="Arial"/>
              </a:rPr>
              <a:t>Aksi halde listelenen verilerde WHERE ifadesi ile belirtilen koşula uyan kayıtlar rastgele dizileceğinden, istediğimiz sonucu elde edemeyebiliriz.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7" name="Alt Bilgi Yer Tutucusu 6">
            <a:extLst>
              <a:ext uri="{FF2B5EF4-FFF2-40B4-BE49-F238E27FC236}">
                <a16:creationId xmlns:a16="http://schemas.microsoft.com/office/drawing/2014/main" id="{8FABEA42-E1CE-C27B-0492-EC5729326AA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tr-TR" sz="900" b="1">
                <a:solidFill>
                  <a:schemeClr val="accent5">
                    <a:lumMod val="50000"/>
                  </a:schemeClr>
                </a:solidFill>
              </a:rPr>
              <a:t>Adem AKKUŞ </a:t>
            </a:r>
            <a:r>
              <a:rPr lang="tr-TR" sz="900">
                <a:solidFill>
                  <a:schemeClr val="accent1">
                    <a:lumMod val="50000"/>
                  </a:schemeClr>
                </a:solidFill>
              </a:rPr>
              <a:t/>
            </a:r>
            <a:br>
              <a:rPr lang="tr-TR" sz="900">
                <a:solidFill>
                  <a:schemeClr val="accent1">
                    <a:lumMod val="50000"/>
                  </a:schemeClr>
                </a:solidFill>
              </a:rPr>
            </a:br>
            <a:r>
              <a:rPr lang="tr-TR" sz="1100" b="1">
                <a:solidFill>
                  <a:schemeClr val="accent5">
                    <a:lumMod val="50000"/>
                  </a:schemeClr>
                </a:solidFill>
              </a:rPr>
              <a:t>|</a:t>
            </a:r>
            <a:r>
              <a:rPr lang="tr-TR" sz="900">
                <a:solidFill>
                  <a:schemeClr val="accent1">
                    <a:lumMod val="50000"/>
                  </a:schemeClr>
                </a:solidFill>
              </a:rPr>
              <a:t> Bilgisayar Mühendisi </a:t>
            </a:r>
            <a:r>
              <a:rPr lang="tr-TR" sz="1100" b="1">
                <a:solidFill>
                  <a:schemeClr val="accent5">
                    <a:lumMod val="50000"/>
                  </a:schemeClr>
                </a:solidFill>
              </a:rPr>
              <a:t>|</a:t>
            </a:r>
            <a:r>
              <a:rPr lang="tr-TR" sz="900">
                <a:solidFill>
                  <a:schemeClr val="accent1">
                    <a:lumMod val="50000"/>
                  </a:schemeClr>
                </a:solidFill>
              </a:rPr>
              <a:t> Uzm. Bilişim Tekn. Öğrt. </a:t>
            </a:r>
            <a:r>
              <a:rPr lang="tr-TR" sz="1100" b="1">
                <a:solidFill>
                  <a:schemeClr val="accent5">
                    <a:lumMod val="50000"/>
                  </a:schemeClr>
                </a:solidFill>
              </a:rPr>
              <a:t>|</a:t>
            </a:r>
            <a:r>
              <a:rPr lang="tr-TR" sz="900">
                <a:solidFill>
                  <a:schemeClr val="accent1">
                    <a:lumMod val="50000"/>
                  </a:schemeClr>
                </a:solidFill>
              </a:rPr>
              <a:t> Eğitmen</a:t>
            </a:r>
            <a:endParaRPr lang="tr-TR" sz="900" dirty="0"/>
          </a:p>
        </p:txBody>
      </p:sp>
      <p:pic>
        <p:nvPicPr>
          <p:cNvPr id="12" name="Resim 11">
            <a:extLst>
              <a:ext uri="{FF2B5EF4-FFF2-40B4-BE49-F238E27FC236}">
                <a16:creationId xmlns:a16="http://schemas.microsoft.com/office/drawing/2014/main" id="{45AF0388-193C-5DCC-79A0-9BE77DE47B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9519"/>
          <a:stretch/>
        </p:blipFill>
        <p:spPr>
          <a:xfrm>
            <a:off x="1447800" y="4489578"/>
            <a:ext cx="6663506" cy="1758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6450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2000" y="616900"/>
            <a:ext cx="7813660" cy="68929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tr-TR" sz="4400" spc="-5" dirty="0">
                <a:solidFill>
                  <a:srgbClr val="4B4B4B"/>
                </a:solidFill>
              </a:rPr>
              <a:t>TOP Komutu (limit, </a:t>
            </a:r>
            <a:r>
              <a:rPr lang="tr-TR" sz="4400" spc="-5" dirty="0" err="1">
                <a:solidFill>
                  <a:srgbClr val="4B4B4B"/>
                </a:solidFill>
              </a:rPr>
              <a:t>rownum</a:t>
            </a:r>
            <a:r>
              <a:rPr lang="tr-TR" sz="4400" spc="-5" dirty="0">
                <a:solidFill>
                  <a:srgbClr val="4B4B4B"/>
                </a:solidFill>
              </a:rPr>
              <a:t>)</a:t>
            </a:r>
            <a:endParaRPr sz="4400" dirty="0">
              <a:solidFill>
                <a:srgbClr val="4B4B4B"/>
              </a:solidFill>
            </a:endParaRPr>
          </a:p>
        </p:txBody>
      </p:sp>
      <p:sp>
        <p:nvSpPr>
          <p:cNvPr id="7" name="Alt Bilgi Yer Tutucusu 6">
            <a:extLst>
              <a:ext uri="{FF2B5EF4-FFF2-40B4-BE49-F238E27FC236}">
                <a16:creationId xmlns:a16="http://schemas.microsoft.com/office/drawing/2014/main" id="{8FABEA42-E1CE-C27B-0492-EC5729326AA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tr-TR" sz="900" b="1">
                <a:solidFill>
                  <a:schemeClr val="accent5">
                    <a:lumMod val="50000"/>
                  </a:schemeClr>
                </a:solidFill>
              </a:rPr>
              <a:t>Adem AKKUŞ </a:t>
            </a:r>
            <a:r>
              <a:rPr lang="tr-TR" sz="900">
                <a:solidFill>
                  <a:schemeClr val="accent1">
                    <a:lumMod val="50000"/>
                  </a:schemeClr>
                </a:solidFill>
              </a:rPr>
              <a:t/>
            </a:r>
            <a:br>
              <a:rPr lang="tr-TR" sz="900">
                <a:solidFill>
                  <a:schemeClr val="accent1">
                    <a:lumMod val="50000"/>
                  </a:schemeClr>
                </a:solidFill>
              </a:rPr>
            </a:br>
            <a:r>
              <a:rPr lang="tr-TR" sz="1100" b="1">
                <a:solidFill>
                  <a:schemeClr val="accent5">
                    <a:lumMod val="50000"/>
                  </a:schemeClr>
                </a:solidFill>
              </a:rPr>
              <a:t>|</a:t>
            </a:r>
            <a:r>
              <a:rPr lang="tr-TR" sz="900">
                <a:solidFill>
                  <a:schemeClr val="accent1">
                    <a:lumMod val="50000"/>
                  </a:schemeClr>
                </a:solidFill>
              </a:rPr>
              <a:t> Bilgisayar Mühendisi </a:t>
            </a:r>
            <a:r>
              <a:rPr lang="tr-TR" sz="1100" b="1">
                <a:solidFill>
                  <a:schemeClr val="accent5">
                    <a:lumMod val="50000"/>
                  </a:schemeClr>
                </a:solidFill>
              </a:rPr>
              <a:t>|</a:t>
            </a:r>
            <a:r>
              <a:rPr lang="tr-TR" sz="900">
                <a:solidFill>
                  <a:schemeClr val="accent1">
                    <a:lumMod val="50000"/>
                  </a:schemeClr>
                </a:solidFill>
              </a:rPr>
              <a:t> Uzm. Bilişim Tekn. Öğrt. </a:t>
            </a:r>
            <a:r>
              <a:rPr lang="tr-TR" sz="1100" b="1">
                <a:solidFill>
                  <a:schemeClr val="accent5">
                    <a:lumMod val="50000"/>
                  </a:schemeClr>
                </a:solidFill>
              </a:rPr>
              <a:t>|</a:t>
            </a:r>
            <a:r>
              <a:rPr lang="tr-TR" sz="900">
                <a:solidFill>
                  <a:schemeClr val="accent1">
                    <a:lumMod val="50000"/>
                  </a:schemeClr>
                </a:solidFill>
              </a:rPr>
              <a:t> Eğitmen</a:t>
            </a:r>
            <a:endParaRPr lang="tr-TR" sz="900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E6DF48C1-9EA3-EBA4-0E0B-EDA1786391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5875" b="75253"/>
          <a:stretch/>
        </p:blipFill>
        <p:spPr>
          <a:xfrm>
            <a:off x="1966977" y="1454413"/>
            <a:ext cx="4419600" cy="592929"/>
          </a:xfrm>
          <a:prstGeom prst="rect">
            <a:avLst/>
          </a:prstGeom>
        </p:spPr>
      </p:pic>
      <p:pic>
        <p:nvPicPr>
          <p:cNvPr id="5" name="Resim 4">
            <a:extLst>
              <a:ext uri="{FF2B5EF4-FFF2-40B4-BE49-F238E27FC236}">
                <a16:creationId xmlns:a16="http://schemas.microsoft.com/office/drawing/2014/main" id="{CE34E9F8-25CE-C414-711C-E587AA90643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8795" b="63155"/>
          <a:stretch/>
        </p:blipFill>
        <p:spPr>
          <a:xfrm>
            <a:off x="2255510" y="3429000"/>
            <a:ext cx="4267200" cy="977133"/>
          </a:xfrm>
          <a:prstGeom prst="rect">
            <a:avLst/>
          </a:prstGeom>
        </p:spPr>
      </p:pic>
      <p:pic>
        <p:nvPicPr>
          <p:cNvPr id="6" name="Resim 5">
            <a:extLst>
              <a:ext uri="{FF2B5EF4-FFF2-40B4-BE49-F238E27FC236}">
                <a16:creationId xmlns:a16="http://schemas.microsoft.com/office/drawing/2014/main" id="{8C66DA59-ABAE-193F-FB9C-5253994C8D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2413" r="23320"/>
          <a:stretch/>
        </p:blipFill>
        <p:spPr>
          <a:xfrm>
            <a:off x="1960128" y="2150179"/>
            <a:ext cx="4572000" cy="1140152"/>
          </a:xfrm>
          <a:prstGeom prst="rect">
            <a:avLst/>
          </a:prstGeom>
        </p:spPr>
      </p:pic>
      <p:pic>
        <p:nvPicPr>
          <p:cNvPr id="8" name="Resim 7">
            <a:extLst>
              <a:ext uri="{FF2B5EF4-FFF2-40B4-BE49-F238E27FC236}">
                <a16:creationId xmlns:a16="http://schemas.microsoft.com/office/drawing/2014/main" id="{1BB7FD4D-00B8-9BF1-98A2-CBDE866E08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0857" r="35916" b="2873"/>
          <a:stretch/>
        </p:blipFill>
        <p:spPr>
          <a:xfrm>
            <a:off x="2325888" y="4544802"/>
            <a:ext cx="3840480" cy="1227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4768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F32C48-5CD0-21C6-F4F7-72F73A1734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D6B3CFB7-B3FA-2A80-E40E-756954E09EE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62000" y="616900"/>
            <a:ext cx="7813660" cy="68929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tr-TR" sz="4400" spc="-5" dirty="0">
                <a:solidFill>
                  <a:srgbClr val="4B4B4B"/>
                </a:solidFill>
              </a:rPr>
              <a:t>TOP Komutu (limit, </a:t>
            </a:r>
            <a:r>
              <a:rPr lang="tr-TR" sz="4400" spc="-5" dirty="0" err="1">
                <a:solidFill>
                  <a:srgbClr val="4B4B4B"/>
                </a:solidFill>
              </a:rPr>
              <a:t>rownum</a:t>
            </a:r>
            <a:r>
              <a:rPr lang="tr-TR" sz="4400" spc="-5" dirty="0">
                <a:solidFill>
                  <a:srgbClr val="4B4B4B"/>
                </a:solidFill>
              </a:rPr>
              <a:t>)</a:t>
            </a:r>
            <a:endParaRPr sz="4400" dirty="0">
              <a:solidFill>
                <a:srgbClr val="4B4B4B"/>
              </a:solidFill>
            </a:endParaRPr>
          </a:p>
        </p:txBody>
      </p:sp>
      <p:sp>
        <p:nvSpPr>
          <p:cNvPr id="7" name="Alt Bilgi Yer Tutucusu 6">
            <a:extLst>
              <a:ext uri="{FF2B5EF4-FFF2-40B4-BE49-F238E27FC236}">
                <a16:creationId xmlns:a16="http://schemas.microsoft.com/office/drawing/2014/main" id="{CB75C6B0-2C96-AE39-6822-D4F024AB2F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tr-TR" sz="900" b="1">
                <a:solidFill>
                  <a:schemeClr val="accent5">
                    <a:lumMod val="50000"/>
                  </a:schemeClr>
                </a:solidFill>
              </a:rPr>
              <a:t>Adem AKKUŞ </a:t>
            </a:r>
            <a:r>
              <a:rPr lang="tr-TR" sz="900">
                <a:solidFill>
                  <a:schemeClr val="accent1">
                    <a:lumMod val="50000"/>
                  </a:schemeClr>
                </a:solidFill>
              </a:rPr>
              <a:t/>
            </a:r>
            <a:br>
              <a:rPr lang="tr-TR" sz="900">
                <a:solidFill>
                  <a:schemeClr val="accent1">
                    <a:lumMod val="50000"/>
                  </a:schemeClr>
                </a:solidFill>
              </a:rPr>
            </a:br>
            <a:r>
              <a:rPr lang="tr-TR" sz="1100" b="1">
                <a:solidFill>
                  <a:schemeClr val="accent5">
                    <a:lumMod val="50000"/>
                  </a:schemeClr>
                </a:solidFill>
              </a:rPr>
              <a:t>|</a:t>
            </a:r>
            <a:r>
              <a:rPr lang="tr-TR" sz="900">
                <a:solidFill>
                  <a:schemeClr val="accent1">
                    <a:lumMod val="50000"/>
                  </a:schemeClr>
                </a:solidFill>
              </a:rPr>
              <a:t> Bilgisayar Mühendisi </a:t>
            </a:r>
            <a:r>
              <a:rPr lang="tr-TR" sz="1100" b="1">
                <a:solidFill>
                  <a:schemeClr val="accent5">
                    <a:lumMod val="50000"/>
                  </a:schemeClr>
                </a:solidFill>
              </a:rPr>
              <a:t>|</a:t>
            </a:r>
            <a:r>
              <a:rPr lang="tr-TR" sz="900">
                <a:solidFill>
                  <a:schemeClr val="accent1">
                    <a:lumMod val="50000"/>
                  </a:schemeClr>
                </a:solidFill>
              </a:rPr>
              <a:t> Uzm. Bilişim Tekn. Öğrt. </a:t>
            </a:r>
            <a:r>
              <a:rPr lang="tr-TR" sz="1100" b="1">
                <a:solidFill>
                  <a:schemeClr val="accent5">
                    <a:lumMod val="50000"/>
                  </a:schemeClr>
                </a:solidFill>
              </a:rPr>
              <a:t>|</a:t>
            </a:r>
            <a:r>
              <a:rPr lang="tr-TR" sz="900">
                <a:solidFill>
                  <a:schemeClr val="accent1">
                    <a:lumMod val="50000"/>
                  </a:schemeClr>
                </a:solidFill>
              </a:rPr>
              <a:t> Eğitmen</a:t>
            </a:r>
            <a:endParaRPr lang="tr-TR" sz="900" dirty="0"/>
          </a:p>
        </p:txBody>
      </p:sp>
      <p:pic>
        <p:nvPicPr>
          <p:cNvPr id="9" name="Resim 8">
            <a:extLst>
              <a:ext uri="{FF2B5EF4-FFF2-40B4-BE49-F238E27FC236}">
                <a16:creationId xmlns:a16="http://schemas.microsoft.com/office/drawing/2014/main" id="{4EC77872-80BB-5DAE-94A1-9394365C97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1370699"/>
            <a:ext cx="6172200" cy="2489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1584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474</TotalTime>
  <Words>1691</Words>
  <Application>Microsoft Office PowerPoint</Application>
  <PresentationFormat>Ekran Gösterisi (4:3)</PresentationFormat>
  <Paragraphs>414</Paragraphs>
  <Slides>67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5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67</vt:i4>
      </vt:variant>
    </vt:vector>
  </HeadingPairs>
  <TitlesOfParts>
    <vt:vector size="73" baseType="lpstr">
      <vt:lpstr>Arial</vt:lpstr>
      <vt:lpstr>Calibri</vt:lpstr>
      <vt:lpstr>Segoe UI</vt:lpstr>
      <vt:lpstr>Times New Roman</vt:lpstr>
      <vt:lpstr>Wingdings</vt:lpstr>
      <vt:lpstr>Office Theme</vt:lpstr>
      <vt:lpstr>PowerPoint Sunusu</vt:lpstr>
      <vt:lpstr>Tablo Değişiklik Yapma Ayarı</vt:lpstr>
      <vt:lpstr>SSMS Font Ayarları</vt:lpstr>
      <vt:lpstr>Veritabanı Backup Alma</vt:lpstr>
      <vt:lpstr>Veritabanı Backup Alma</vt:lpstr>
      <vt:lpstr>Veritabanı Restore</vt:lpstr>
      <vt:lpstr>TOP Komutu (limit, rownum)</vt:lpstr>
      <vt:lpstr>TOP Komutu (limit, rownum)</vt:lpstr>
      <vt:lpstr>TOP Komutu (limit, rownum)</vt:lpstr>
      <vt:lpstr>TOP Komutu (limit, rownum)</vt:lpstr>
      <vt:lpstr>TOP Komutu (limit, rownum)</vt:lpstr>
      <vt:lpstr>Bir Tabloyu Kopyalama</vt:lpstr>
      <vt:lpstr>Aritmetiksel Operatörler</vt:lpstr>
      <vt:lpstr>Fonksiyonlar</vt:lpstr>
      <vt:lpstr>Fonksiyonlar</vt:lpstr>
      <vt:lpstr>PowerPoint Sunusu</vt:lpstr>
      <vt:lpstr>Sayısal Değerler İçin Fonksiyonlar -4</vt:lpstr>
      <vt:lpstr>Sayısal Değerler İçin Fonksiyonlar -4</vt:lpstr>
      <vt:lpstr>Sayısal Değerler İçin Fonksiyonlar -5</vt:lpstr>
      <vt:lpstr>Sayısal Değerler İçin Fonksiyonlar -5</vt:lpstr>
      <vt:lpstr>Sayısal Değerler İçin Fonksiyonlar -6</vt:lpstr>
      <vt:lpstr>Sayısal Değerler İçin Fonksiyonlar -6</vt:lpstr>
      <vt:lpstr>AGGREGATE FONKSİYONLARI</vt:lpstr>
      <vt:lpstr>AGGREGATE FONKSİYONLARI</vt:lpstr>
      <vt:lpstr>AGGREGATE FONKSİYONLARI</vt:lpstr>
      <vt:lpstr>AGGREGATE FONKSİYONLARI</vt:lpstr>
      <vt:lpstr>AGGREGATE FONKSİYONLARI</vt:lpstr>
      <vt:lpstr>AGGREGATE FONKSİYONLARI</vt:lpstr>
      <vt:lpstr>AGGREGATE FONKSİYONLARI</vt:lpstr>
      <vt:lpstr>AGGREGATE FONKSİYONLARI</vt:lpstr>
      <vt:lpstr>AGGREGATE FONKSİYONLARI</vt:lpstr>
      <vt:lpstr>AGGREGATE FONKSİYONLARI</vt:lpstr>
      <vt:lpstr>AGGREGATE FONKSİYONLARI</vt:lpstr>
      <vt:lpstr>AGGREGATE FONKSİYONLARI</vt:lpstr>
      <vt:lpstr>AGGREGATE FONKSİYONLARI</vt:lpstr>
      <vt:lpstr>Karakter Kümesi Fonksiyonları</vt:lpstr>
      <vt:lpstr>Karakter Kümesi Fonksiyonları -1</vt:lpstr>
      <vt:lpstr>Karakter Kümesi Fonksiyonları -1</vt:lpstr>
      <vt:lpstr>Karakter Kümesi Fonksiyonları - 2</vt:lpstr>
      <vt:lpstr>Karakter Kümesi Fonksiyonları - 3</vt:lpstr>
      <vt:lpstr>Karakter Kümesi Fonksiyonları -4</vt:lpstr>
      <vt:lpstr>Karakter Kümesi Fonksiyonları -5</vt:lpstr>
      <vt:lpstr>Karakter Kümesi Fonksiyonları -5</vt:lpstr>
      <vt:lpstr>Karakter Kümesi Fonksiyonları -5</vt:lpstr>
      <vt:lpstr>Karakter Kümesi Fonksiyonları -6</vt:lpstr>
      <vt:lpstr>Karakter Kümesi Fonksiyonları -7</vt:lpstr>
      <vt:lpstr>Sayısal Değerler İçin Fonksiyonlar</vt:lpstr>
      <vt:lpstr>Sayısal Değerler İçin Fonksiyonlar -1</vt:lpstr>
      <vt:lpstr>Sayısal Değerler İçin Fonksiyonlar -2</vt:lpstr>
      <vt:lpstr>Sayısal Değerler İçin Fonksiyonlar -3</vt:lpstr>
      <vt:lpstr>Tarih ve Saat Fonksiyonları</vt:lpstr>
      <vt:lpstr>Tarih ve Saat Fonksiyonları -1</vt:lpstr>
      <vt:lpstr>Tarih ve Saat Fonksiyonları -2</vt:lpstr>
      <vt:lpstr>Tarih ve Saat Fonksiyonları -2</vt:lpstr>
      <vt:lpstr>Tarih ve Saat Fonksiyonları -2</vt:lpstr>
      <vt:lpstr>Tarih ve Saat Fonksiyonları -2</vt:lpstr>
      <vt:lpstr>Tarih ve Saat Fonksiyonları -2</vt:lpstr>
      <vt:lpstr>Tarih ve Saat Fonksiyonları -2</vt:lpstr>
      <vt:lpstr>Tarih ve Saat Fonksiyonları -2</vt:lpstr>
      <vt:lpstr>Tarih ve Saat Fonksiyonları -2</vt:lpstr>
      <vt:lpstr>Tarih ve Saat Fonksiyonları -3</vt:lpstr>
      <vt:lpstr>Tarih ve Saat Fonksiyonları -3</vt:lpstr>
      <vt:lpstr>Tarih ve Saat Fonksiyonları -4</vt:lpstr>
      <vt:lpstr>Tarih ve Saat Fonksiyonları -5</vt:lpstr>
      <vt:lpstr>Dönüşüm Fonksiyonları- CAST() ve CONVERT() </vt:lpstr>
      <vt:lpstr>Dönüşüm Fonksiyonları- CAST() ve CONVERT() </vt:lpstr>
      <vt:lpstr>Dönüşüm Fonksiyonları- CAST() ve CONVERT()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15.2 Aritmetiksel Operatörler  ve Hazır Fonksiyonlar.pdf</dc:title>
  <dc:creator>Adem AKKUŞ</dc:creator>
  <cp:keywords>15.2 Aritmetiksel Operatörler  ve Hazır Fonksiyonlar.pdf</cp:keywords>
  <cp:lastModifiedBy>Furkan Akkuş</cp:lastModifiedBy>
  <cp:revision>42</cp:revision>
  <dcterms:created xsi:type="dcterms:W3CDTF">2023-05-31T15:49:03Z</dcterms:created>
  <dcterms:modified xsi:type="dcterms:W3CDTF">2025-03-02T07:03:48Z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2012-07-09T00:00:00Z</vt:filetime>
  </property>
  <property fmtid="{D5CDD505-2E9C-101B-9397-08002B2CF9AE}" pid="3" name="Creator">
    <vt:lpwstr>Microsoft® Office PowerPoint® 2007</vt:lpwstr>
  </property>
  <property fmtid="{D5CDD505-2E9C-101B-9397-08002B2CF9AE}" pid="4" name="LastSaved">
    <vt:filetime>2023-05-31T00:00:00Z</vt:filetime>
  </property>
</Properties>
</file>